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8" r:id="rId1"/>
  </p:sldMasterIdLst>
  <p:sldIdLst>
    <p:sldId id="256" r:id="rId2"/>
    <p:sldId id="257" r:id="rId3"/>
    <p:sldId id="266" r:id="rId4"/>
    <p:sldId id="258" r:id="rId5"/>
    <p:sldId id="259" r:id="rId6"/>
    <p:sldId id="260" r:id="rId7"/>
    <p:sldId id="272" r:id="rId8"/>
    <p:sldId id="262" r:id="rId9"/>
    <p:sldId id="267" r:id="rId10"/>
    <p:sldId id="269" r:id="rId11"/>
    <p:sldId id="270" r:id="rId12"/>
    <p:sldId id="271" r:id="rId13"/>
    <p:sldId id="277" r:id="rId14"/>
    <p:sldId id="263" r:id="rId15"/>
    <p:sldId id="264" r:id="rId16"/>
    <p:sldId id="265" r:id="rId17"/>
    <p:sldId id="273" r:id="rId18"/>
    <p:sldId id="275" r:id="rId19"/>
    <p:sldId id="276"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8" d="100"/>
          <a:sy n="68" d="100"/>
        </p:scale>
        <p:origin x="-798"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pPr lvl="0"/>
            <a:fld id="{F0B7DDA9-13D1-46FE-9F14-CC31E88079FB}" type="datetime1">
              <a:rPr lang="en-US" smtClean="0"/>
              <a:pPr lvl="0"/>
              <a:t>10/27/2026</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pPr lvl="0"/>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pPr lvl="0"/>
            <a:fld id="{087BE8FC-0634-4BF0-8687-E701A8E8F4C6}" type="slidenum">
              <a:rPr lang="en-US" smtClean="0"/>
              <a:pPr lvl="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grpSp>
    </p:spTree>
    <p:extLst>
      <p:ext uri="{BB962C8B-B14F-4D97-AF65-F5344CB8AC3E}">
        <p14:creationId xmlns:p14="http://schemas.microsoft.com/office/powerpoint/2010/main" xmlns="" val="395048590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pPr lvl="0"/>
            <a:fld id="{F0B7DDA9-13D1-46FE-9F14-CC31E88079FB}" type="datetime1">
              <a:rPr lang="en-US" smtClean="0"/>
              <a:pPr lvl="0"/>
              <a:t>10/27/2026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087BE8FC-0634-4BF0-8687-E701A8E8F4C6}" type="slidenum">
              <a:rPr lang="en-US" smtClean="0"/>
              <a:pPr lvl="0"/>
              <a:t>‹#›</a:t>
            </a:fld>
            <a:endParaRPr lang="en-US"/>
          </a:p>
        </p:txBody>
      </p:sp>
    </p:spTree>
    <p:extLst>
      <p:ext uri="{BB962C8B-B14F-4D97-AF65-F5344CB8AC3E}">
        <p14:creationId xmlns:p14="http://schemas.microsoft.com/office/powerpoint/2010/main" xmlns="" val="2011617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pPr lvl="0"/>
            <a:fld id="{F0B7DDA9-13D1-46FE-9F14-CC31E88079FB}" type="datetime1">
              <a:rPr lang="en-US" smtClean="0"/>
              <a:pPr lvl="0"/>
              <a:t>10/27/2026</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pPr lvl="0"/>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pPr lvl="0"/>
            <a:fld id="{087BE8FC-0634-4BF0-8687-E701A8E8F4C6}" type="slidenum">
              <a:rPr lang="en-US" smtClean="0"/>
              <a:pPr lvl="0"/>
              <a:t>‹#›</a:t>
            </a:fld>
            <a:endParaRPr lang="en-US"/>
          </a:p>
        </p:txBody>
      </p:sp>
      <p:sp>
        <p:nvSpPr>
          <p:cNvPr id="7" name="Freeform 6"/>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txBody>
          <a:bodyPr/>
          <a:lstStyle/>
          <a:p>
            <a:endParaRPr lang="en-US"/>
          </a:p>
        </p:txBody>
      </p:sp>
    </p:spTree>
    <p:extLst>
      <p:ext uri="{BB962C8B-B14F-4D97-AF65-F5344CB8AC3E}">
        <p14:creationId xmlns:p14="http://schemas.microsoft.com/office/powerpoint/2010/main" xmlns="" val="65811546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pPr lvl="0"/>
            <a:fld id="{F0B7DDA9-13D1-46FE-9F14-CC31E88079FB}" type="datetime1">
              <a:rPr lang="en-US" smtClean="0"/>
              <a:pPr lvl="0"/>
              <a:t>10/27/2026</a:t>
            </a:fld>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087BE8FC-0634-4BF0-8687-E701A8E8F4C6}" type="slidenum">
              <a:rPr lang="en-US" smtClean="0"/>
              <a:pPr lvl="0"/>
              <a:t>‹#›</a:t>
            </a:fld>
            <a:endParaRPr lang="en-US"/>
          </a:p>
        </p:txBody>
      </p:sp>
    </p:spTree>
    <p:extLst>
      <p:ext uri="{BB962C8B-B14F-4D97-AF65-F5344CB8AC3E}">
        <p14:creationId xmlns:p14="http://schemas.microsoft.com/office/powerpoint/2010/main" xmlns="" val="256558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pPr lvl="0"/>
            <a:fld id="{F0B7DDA9-13D1-46FE-9F14-CC31E88079FB}" type="datetime1">
              <a:rPr lang="en-US" smtClean="0"/>
              <a:pPr lvl="0"/>
              <a:t>10/27/2026</a:t>
            </a:fld>
            <a:endParaRPr lang="en-US"/>
          </a:p>
        </p:txBody>
      </p:sp>
      <p:sp>
        <p:nvSpPr>
          <p:cNvPr id="8" name="Footer Placeholder 7"/>
          <p:cNvSpPr>
            <a:spLocks noGrp="1"/>
          </p:cNvSpPr>
          <p:nvPr>
            <p:ph type="ftr" sz="quarter" idx="11"/>
          </p:nvPr>
        </p:nvSpPr>
        <p:spPr/>
        <p:txBody>
          <a:bodyPr/>
          <a:lstStyle/>
          <a:p>
            <a:pPr lvl="0"/>
            <a:endParaRPr lang="en-US"/>
          </a:p>
        </p:txBody>
      </p:sp>
      <p:sp>
        <p:nvSpPr>
          <p:cNvPr id="9" name="Slide Number Placeholder 8"/>
          <p:cNvSpPr>
            <a:spLocks noGrp="1"/>
          </p:cNvSpPr>
          <p:nvPr>
            <p:ph type="sldNum" sz="quarter" idx="12"/>
          </p:nvPr>
        </p:nvSpPr>
        <p:spPr/>
        <p:txBody>
          <a:bodyPr/>
          <a:lstStyle/>
          <a:p>
            <a:pPr lvl="0"/>
            <a:fld id="{087BE8FC-0634-4BF0-8687-E701A8E8F4C6}" type="slidenum">
              <a:rPr lang="en-US" smtClean="0"/>
              <a:pPr lvl="0"/>
              <a:t>‹#›</a:t>
            </a:fld>
            <a:endParaRPr lang="en-US"/>
          </a:p>
        </p:txBody>
      </p:sp>
    </p:spTree>
    <p:extLst>
      <p:ext uri="{BB962C8B-B14F-4D97-AF65-F5344CB8AC3E}">
        <p14:creationId xmlns:p14="http://schemas.microsoft.com/office/powerpoint/2010/main" xmlns="" val="1178830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pPr lvl="0"/>
            <a:fld id="{F0B7DDA9-13D1-46FE-9F14-CC31E88079FB}" type="datetime1">
              <a:rPr lang="en-US" smtClean="0"/>
              <a:pPr lvl="0"/>
              <a:t>10/27/2026</a:t>
            </a:fld>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087BE8FC-0634-4BF0-8687-E701A8E8F4C6}" type="slidenum">
              <a:rPr lang="en-US" smtClean="0"/>
              <a:pPr lvl="0"/>
              <a:t>‹#›</a:t>
            </a:fld>
            <a:endParaRPr lang="en-US"/>
          </a:p>
        </p:txBody>
      </p:sp>
    </p:spTree>
    <p:extLst>
      <p:ext uri="{BB962C8B-B14F-4D97-AF65-F5344CB8AC3E}">
        <p14:creationId xmlns:p14="http://schemas.microsoft.com/office/powerpoint/2010/main" xmlns="" val="1051419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fld id="{F0B7DDA9-13D1-46FE-9F14-CC31E88079FB}" type="datetime1">
              <a:rPr lang="en-US" smtClean="0"/>
              <a:pPr lvl="0"/>
              <a:t>10/27/2026</a:t>
            </a:fld>
            <a:endParaRPr lang="en-US"/>
          </a:p>
        </p:txBody>
      </p:sp>
      <p:sp>
        <p:nvSpPr>
          <p:cNvPr id="3" name="Footer Placeholder 2"/>
          <p:cNvSpPr>
            <a:spLocks noGrp="1"/>
          </p:cNvSpPr>
          <p:nvPr>
            <p:ph type="ftr" sz="quarter" idx="11"/>
          </p:nvPr>
        </p:nvSpPr>
        <p:spPr/>
        <p:txBody>
          <a:bodyPr/>
          <a:lstStyle/>
          <a:p>
            <a:pPr lvl="0"/>
            <a:endParaRPr lang="en-US"/>
          </a:p>
        </p:txBody>
      </p:sp>
      <p:sp>
        <p:nvSpPr>
          <p:cNvPr id="4" name="Slide Number Placeholder 3"/>
          <p:cNvSpPr>
            <a:spLocks noGrp="1"/>
          </p:cNvSpPr>
          <p:nvPr>
            <p:ph type="sldNum" sz="quarter" idx="12"/>
          </p:nvPr>
        </p:nvSpPr>
        <p:spPr/>
        <p:txBody>
          <a:bodyPr/>
          <a:lstStyle/>
          <a:p>
            <a:pPr lvl="0"/>
            <a:fld id="{087BE8FC-0634-4BF0-8687-E701A8E8F4C6}" type="slidenum">
              <a:rPr lang="en-US" smtClean="0"/>
              <a:pPr lvl="0"/>
              <a:t>‹#›</a:t>
            </a:fld>
            <a:endParaRPr lang="en-US"/>
          </a:p>
        </p:txBody>
      </p:sp>
    </p:spTree>
    <p:extLst>
      <p:ext uri="{BB962C8B-B14F-4D97-AF65-F5344CB8AC3E}">
        <p14:creationId xmlns:p14="http://schemas.microsoft.com/office/powerpoint/2010/main" xmlns="" val="2080150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8" name="Rectangle 7"/>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pPr lvl="0"/>
            <a:fld id="{F0B7DDA9-13D1-46FE-9F14-CC31E88079FB}" type="datetime1">
              <a:rPr lang="en-US" smtClean="0"/>
              <a:pPr lvl="0"/>
              <a:t>10/27/2026</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pPr lvl="0"/>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pPr lvl="0"/>
            <a:fld id="{087BE8FC-0634-4BF0-8687-E701A8E8F4C6}" type="slidenum">
              <a:rPr lang="en-US" smtClean="0"/>
              <a:pPr lvl="0"/>
              <a:t>‹#›</a:t>
            </a:fld>
            <a:endParaRPr lang="en-US"/>
          </a:p>
        </p:txBody>
      </p:sp>
      <p:sp>
        <p:nvSpPr>
          <p:cNvPr id="9" name="Rectangle 8"/>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xmlns="" val="2170649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8" name="Rectangle 7"/>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pPr lvl="0"/>
            <a:fld id="{F0B7DDA9-13D1-46FE-9F14-CC31E88079FB}" type="datetime1">
              <a:rPr lang="en-US" smtClean="0"/>
              <a:pPr lvl="0"/>
              <a:t>10/27/2026</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pPr lvl="0"/>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pPr lvl="0"/>
            <a:fld id="{087BE8FC-0634-4BF0-8687-E701A8E8F4C6}" type="slidenum">
              <a:rPr lang="en-US" smtClean="0"/>
              <a:pPr lvl="0"/>
              <a:t>‹#›</a:t>
            </a:fld>
            <a:endParaRPr lang="en-US"/>
          </a:p>
        </p:txBody>
      </p:sp>
      <p:sp>
        <p:nvSpPr>
          <p:cNvPr id="9" name="Rectangle 8"/>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xmlns="" val="2650502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pPr lvl="0"/>
            <a:fld id="{F0B7DDA9-13D1-46FE-9F14-CC31E88079FB}" type="datetime1">
              <a:rPr lang="en-US" smtClean="0"/>
              <a:pPr lvl="0"/>
              <a:t>10/27/2026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087BE8FC-0634-4BF0-8687-E701A8E8F4C6}" type="slidenum">
              <a:rPr lang="en-US" smtClean="0"/>
              <a:pPr lvl="0"/>
              <a:t>‹#›</a:t>
            </a:fld>
            <a:endParaRPr lang="en-US"/>
          </a:p>
        </p:txBody>
      </p:sp>
    </p:spTree>
    <p:extLst>
      <p:ext uri="{BB962C8B-B14F-4D97-AF65-F5344CB8AC3E}">
        <p14:creationId xmlns:p14="http://schemas.microsoft.com/office/powerpoint/2010/main" xmlns="" val="3812605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pPr lvl="0"/>
            <a:fld id="{F0B7DDA9-13D1-46FE-9F14-CC31E88079FB}" type="datetime1">
              <a:rPr lang="en-US" smtClean="0"/>
              <a:pPr lvl="0"/>
              <a:t>10/27/2026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087BE8FC-0634-4BF0-8687-E701A8E8F4C6}" type="slidenum">
              <a:rPr lang="en-US" smtClean="0"/>
              <a:pPr lvl="0"/>
              <a:t>‹#›</a:t>
            </a:fld>
            <a:endParaRPr lang="en-US"/>
          </a:p>
        </p:txBody>
      </p:sp>
    </p:spTree>
    <p:extLst>
      <p:ext uri="{BB962C8B-B14F-4D97-AF65-F5344CB8AC3E}">
        <p14:creationId xmlns:p14="http://schemas.microsoft.com/office/powerpoint/2010/main" xmlns="" val="2624576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Αντικείμενο">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FE6C4595-90D4-94E6-CEBA-82807457D2BE}"/>
              </a:ext>
            </a:extLst>
          </p:cNvPr>
          <p:cNvSpPr>
            <a:spLocks noGrp="1"/>
          </p:cNvSpPr>
          <p:nvPr>
            <p:ph type="title"/>
          </p:nvPr>
        </p:nvSpPr>
        <p:spPr>
          <a:xfrm>
            <a:off x="731520" y="365760"/>
            <a:ext cx="10741152" cy="1132258"/>
          </a:xfrm>
        </p:spPr>
        <p:txBody>
          <a:bodyPr/>
          <a:lstStyle/>
          <a:p>
            <a:r>
              <a:rPr lang="el-GR"/>
              <a:t>Κάντε κλικ για να επεξεργαστείτε τον τίτλο υποδείγματος</a:t>
            </a:r>
            <a:endParaRPr lang="en-US"/>
          </a:p>
        </p:txBody>
      </p:sp>
      <p:sp>
        <p:nvSpPr>
          <p:cNvPr id="5" name="Footer Placeholder 4">
            <a:extLst>
              <a:ext uri="{FF2B5EF4-FFF2-40B4-BE49-F238E27FC236}">
                <a16:creationId xmlns:a16="http://schemas.microsoft.com/office/drawing/2014/main" xmlns=""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Content Placeholder 2">
            <a:extLst>
              <a:ext uri="{FF2B5EF4-FFF2-40B4-BE49-F238E27FC236}">
                <a16:creationId xmlns:a16="http://schemas.microsoft.com/office/drawing/2014/main" xmlns="" id="{6C2DD052-3E45-E789-01F8-33250024ECBD}"/>
              </a:ext>
            </a:extLst>
          </p:cNvPr>
          <p:cNvSpPr>
            <a:spLocks noGrp="1"/>
          </p:cNvSpPr>
          <p:nvPr>
            <p:ph idx="1"/>
          </p:nvPr>
        </p:nvSpPr>
        <p:spPr>
          <a:xfrm>
            <a:off x="731520" y="1658679"/>
            <a:ext cx="10780776" cy="4925000"/>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Date Placeholder 3">
            <a:extLst>
              <a:ext uri="{FF2B5EF4-FFF2-40B4-BE49-F238E27FC236}">
                <a16:creationId xmlns:a16="http://schemas.microsoft.com/office/drawing/2014/main" xmlns="" id="{0B9485D1-E172-8F0A-A425-3097B3ABCFB4}"/>
              </a:ext>
            </a:extLst>
          </p:cNvPr>
          <p:cNvSpPr>
            <a:spLocks noGrp="1"/>
          </p:cNvSpPr>
          <p:nvPr>
            <p:ph type="dt" sz="half" idx="10"/>
          </p:nvPr>
        </p:nvSpPr>
        <p:spPr/>
        <p:txBody>
          <a:bodyPr/>
          <a:lstStyle>
            <a:lvl1pPr>
              <a:defRPr>
                <a:solidFill>
                  <a:schemeClr val="tx1"/>
                </a:solidFill>
              </a:defRPr>
            </a:lvl1pPr>
          </a:lstStyle>
          <a:p>
            <a:fld id="{DB1CEFD5-C0E9-404D-85D4-EECAC65BB687}" type="datetimeFigureOut">
              <a:rPr lang="en-US" smtClean="0"/>
              <a:pPr/>
              <a:t>10/27/2026</a:t>
            </a:fld>
            <a:endParaRPr lang="en-US"/>
          </a:p>
        </p:txBody>
      </p:sp>
      <p:sp>
        <p:nvSpPr>
          <p:cNvPr id="6" name="Slide Number Placeholder 5">
            <a:extLst>
              <a:ext uri="{FF2B5EF4-FFF2-40B4-BE49-F238E27FC236}">
                <a16:creationId xmlns:a16="http://schemas.microsoft.com/office/drawing/2014/main" xmlns="" id="{4BF72154-F85B-E301-DA57-E314D7315916}"/>
              </a:ext>
            </a:extLst>
          </p:cNvPr>
          <p:cNvSpPr>
            <a:spLocks noGrp="1"/>
          </p:cNvSpPr>
          <p:nvPr>
            <p:ph type="sldNum" sz="quarter" idx="12"/>
          </p:nvPr>
        </p:nvSpPr>
        <p:spPr/>
        <p:txBody>
          <a:bodyPr/>
          <a:lstStyle>
            <a:lvl1pPr>
              <a:defRPr>
                <a:solidFill>
                  <a:schemeClr val="tx1"/>
                </a:solidFill>
              </a:defRPr>
            </a:lvl1pPr>
          </a:lstStyle>
          <a:p>
            <a:fld id="{5AA8ED01-DEBE-49B8-B494-CE8FAF542C2A}" type="slidenum">
              <a:rPr lang="en-US" smtClean="0"/>
              <a:pPr/>
              <a:t>‹#›</a:t>
            </a:fld>
            <a:endParaRPr lang="en-US"/>
          </a:p>
        </p:txBody>
      </p:sp>
    </p:spTree>
    <p:extLst>
      <p:ext uri="{BB962C8B-B14F-4D97-AF65-F5344CB8AC3E}">
        <p14:creationId xmlns:p14="http://schemas.microsoft.com/office/powerpoint/2010/main" xmlns="" val="1798172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pPr lvl="0"/>
            <a:fld id="{F0B7DDA9-13D1-46FE-9F14-CC31E88079FB}" type="datetime1">
              <a:rPr lang="en-US" smtClean="0"/>
              <a:pPr lvl="0"/>
              <a:t>10/27/2026</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pPr lvl="0"/>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pPr lvl="0"/>
            <a:fld id="{087BE8FC-0634-4BF0-8687-E701A8E8F4C6}" type="slidenum">
              <a:rPr lang="en-US" smtClean="0"/>
              <a:pPr lvl="0"/>
              <a:t>‹#›</a:t>
            </a:fld>
            <a:endParaRPr lang="en-US"/>
          </a:p>
        </p:txBody>
      </p:sp>
      <p:sp>
        <p:nvSpPr>
          <p:cNvPr id="9" name="Rectangle 8"/>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xmlns="" val="1726859916"/>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C24B5E1-EAFA-D0FB-71E9-505D21EAECF1}"/>
              </a:ext>
            </a:extLst>
          </p:cNvPr>
          <p:cNvSpPr txBox="1">
            <a:spLocks noGrp="1"/>
          </p:cNvSpPr>
          <p:nvPr>
            <p:ph type="ctrTitle"/>
          </p:nvPr>
        </p:nvSpPr>
        <p:spPr>
          <a:xfrm>
            <a:off x="1915385" y="1344217"/>
            <a:ext cx="8361229" cy="2842971"/>
          </a:xfrm>
        </p:spPr>
        <p:txBody>
          <a:bodyPr/>
          <a:lstStyle/>
          <a:p>
            <a:r>
              <a:rPr lang="el-GR" sz="4400" dirty="0"/>
              <a:t>ΤΟ ΣΥΜΠΕΡΙΛΗΠΤΙΚΟ ΣΧΟΛΕΙΟ ΣΤΗΝ ΠΡΑΞΗ: ΔΕΠ-Υ ΑΥΤΙΣΜΟΣ ΚΑΙ </a:t>
            </a:r>
            <a:r>
              <a:rPr lang="el-GR" sz="4400" dirty="0" err="1" smtClean="0"/>
              <a:t>ΨΥΧΟΣΥΝΑΙΣΘΗΜΑΤικεΣ</a:t>
            </a:r>
            <a:r>
              <a:rPr lang="el-GR" sz="4400" dirty="0" smtClean="0"/>
              <a:t> </a:t>
            </a:r>
            <a:r>
              <a:rPr lang="el-GR" sz="4400" dirty="0" err="1"/>
              <a:t>δυσκολιεσ</a:t>
            </a:r>
            <a:endParaRPr lang="en-US" sz="4400" dirty="0"/>
          </a:p>
        </p:txBody>
      </p:sp>
      <p:sp>
        <p:nvSpPr>
          <p:cNvPr id="3" name="Υπότιτλος 2">
            <a:extLst>
              <a:ext uri="{FF2B5EF4-FFF2-40B4-BE49-F238E27FC236}">
                <a16:creationId xmlns:a16="http://schemas.microsoft.com/office/drawing/2014/main" xmlns="" id="{46FFA721-4257-5BAF-07AB-4FC20666160A}"/>
              </a:ext>
            </a:extLst>
          </p:cNvPr>
          <p:cNvSpPr txBox="1">
            <a:spLocks noGrp="1"/>
          </p:cNvSpPr>
          <p:nvPr>
            <p:ph type="subTitle" idx="1"/>
          </p:nvPr>
        </p:nvSpPr>
        <p:spPr>
          <a:xfrm>
            <a:off x="2763034" y="4187188"/>
            <a:ext cx="6831673" cy="1086237"/>
          </a:xfrm>
        </p:spPr>
        <p:txBody>
          <a:bodyPr>
            <a:normAutofit fontScale="92500" lnSpcReduction="10000"/>
          </a:bodyPr>
          <a:lstStyle/>
          <a:p>
            <a:r>
              <a:rPr lang="el-GR" dirty="0" err="1"/>
              <a:t>Καρτσαφλέκη</a:t>
            </a:r>
            <a:r>
              <a:rPr lang="el-GR" dirty="0"/>
              <a:t> Αθανασία- ψυχολόγος</a:t>
            </a:r>
          </a:p>
          <a:p>
            <a:r>
              <a:rPr lang="el-GR" dirty="0"/>
              <a:t>Νικολούδη Λιάνα- Κοινωνική λειτουργός</a:t>
            </a:r>
          </a:p>
          <a:p>
            <a:r>
              <a:rPr lang="el-GR" dirty="0"/>
              <a:t>2</a:t>
            </a:r>
            <a:r>
              <a:rPr lang="el-GR" baseline="30000" dirty="0"/>
              <a:t>ο</a:t>
            </a:r>
            <a:r>
              <a:rPr lang="el-GR" dirty="0"/>
              <a:t> Δημοτικό Σχολείο Ηράκλειας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1698580-5C9F-BC4E-C7F8-B9B158F81AF4}"/>
              </a:ext>
            </a:extLst>
          </p:cNvPr>
          <p:cNvSpPr txBox="1">
            <a:spLocks noGrp="1"/>
          </p:cNvSpPr>
          <p:nvPr>
            <p:ph type="title"/>
          </p:nvPr>
        </p:nvSpPr>
        <p:spPr/>
        <p:txBody>
          <a:bodyPr>
            <a:normAutofit/>
          </a:bodyPr>
          <a:lstStyle/>
          <a:p>
            <a:pPr lvl="0"/>
            <a:r>
              <a:rPr lang="en-US" sz="4000" dirty="0" err="1"/>
              <a:t>Τι</a:t>
            </a:r>
            <a:r>
              <a:rPr lang="en-US" sz="4000" dirty="0"/>
              <a:t> </a:t>
            </a:r>
            <a:r>
              <a:rPr lang="en-US" sz="4000" dirty="0" err="1"/>
              <a:t>σημ</a:t>
            </a:r>
            <a:r>
              <a:rPr lang="en-US" sz="4000" dirty="0"/>
              <a:t>α</a:t>
            </a:r>
            <a:r>
              <a:rPr lang="el-GR" sz="4000" dirty="0"/>
              <a:t>ι</a:t>
            </a:r>
            <a:r>
              <a:rPr lang="en-US" sz="4000" dirty="0" err="1"/>
              <a:t>νει</a:t>
            </a:r>
            <a:r>
              <a:rPr lang="en-US" sz="4000" dirty="0"/>
              <a:t> </a:t>
            </a:r>
            <a:r>
              <a:rPr lang="en-US" sz="4000" dirty="0" err="1"/>
              <a:t>συμ</a:t>
            </a:r>
            <a:r>
              <a:rPr lang="en-US" sz="4000" dirty="0"/>
              <a:t>περίληψη;</a:t>
            </a:r>
            <a:br>
              <a:rPr lang="en-US" sz="4000" dirty="0"/>
            </a:br>
            <a:endParaRPr lang="en-US" sz="4000" dirty="0"/>
          </a:p>
        </p:txBody>
      </p:sp>
      <p:sp>
        <p:nvSpPr>
          <p:cNvPr id="3" name="Θέση περιεχομένου 2">
            <a:extLst>
              <a:ext uri="{FF2B5EF4-FFF2-40B4-BE49-F238E27FC236}">
                <a16:creationId xmlns:a16="http://schemas.microsoft.com/office/drawing/2014/main" xmlns="" id="{D330ACE5-736D-335F-ED85-A18FE7AC7C3F}"/>
              </a:ext>
            </a:extLst>
          </p:cNvPr>
          <p:cNvSpPr txBox="1">
            <a:spLocks noGrp="1"/>
          </p:cNvSpPr>
          <p:nvPr>
            <p:ph idx="1"/>
          </p:nvPr>
        </p:nvSpPr>
        <p:spPr/>
        <p:txBody>
          <a:bodyPr>
            <a:normAutofit fontScale="92500" lnSpcReduction="20000"/>
          </a:bodyPr>
          <a:lstStyle/>
          <a:p>
            <a:pPr marL="285750" lvl="0" indent="-285750" algn="just">
              <a:buSzPct val="80000"/>
              <a:buFont typeface="Arial" pitchFamily="34"/>
              <a:buChar char="•"/>
            </a:pPr>
            <a:r>
              <a:rPr lang="el-GR">
                <a:latin typeface="Arial" pitchFamily="34"/>
                <a:cs typeface="Arial" pitchFamily="34"/>
              </a:rPr>
              <a:t>Η </a:t>
            </a:r>
            <a:r>
              <a:rPr lang="el-GR" b="1">
                <a:latin typeface="Arial" pitchFamily="34"/>
                <a:cs typeface="Arial" pitchFamily="34"/>
              </a:rPr>
              <a:t>σύγχρονη εκπαίδευση </a:t>
            </a:r>
            <a:r>
              <a:rPr lang="el-GR">
                <a:latin typeface="Arial" pitchFamily="34"/>
                <a:cs typeface="Arial" pitchFamily="34"/>
              </a:rPr>
              <a:t>δεν περιορίζεται πλέον στη μετάδοση γνώσεων, αλλά επεκτείνεται στη διαμόρφωση ενός σχολικού περιβάλλοντος όπου </a:t>
            </a:r>
            <a:r>
              <a:rPr lang="el-GR" b="1">
                <a:latin typeface="Arial" pitchFamily="34"/>
                <a:cs typeface="Arial" pitchFamily="34"/>
              </a:rPr>
              <a:t>όλα τα παιδιά </a:t>
            </a:r>
            <a:r>
              <a:rPr lang="el-GR">
                <a:latin typeface="Arial" pitchFamily="34"/>
                <a:cs typeface="Arial" pitchFamily="34"/>
              </a:rPr>
              <a:t>μπορούν να αναπτυχθούν γνωστικά, κοινωνικά και συναισθηματικά. Σε αυτό το πλαίσιο, η έννοια της </a:t>
            </a:r>
            <a:r>
              <a:rPr lang="el-GR" b="1">
                <a:latin typeface="Arial" pitchFamily="34"/>
                <a:cs typeface="Arial" pitchFamily="34"/>
              </a:rPr>
              <a:t>συμπερίληψης</a:t>
            </a:r>
            <a:r>
              <a:rPr lang="el-GR">
                <a:latin typeface="Arial" pitchFamily="34"/>
                <a:cs typeface="Arial" pitchFamily="34"/>
              </a:rPr>
              <a:t> αποκτά κεντρική σημασία.</a:t>
            </a:r>
          </a:p>
          <a:p>
            <a:pPr marL="285750" lvl="0" indent="-285750" algn="just">
              <a:buSzPct val="80000"/>
              <a:buFont typeface="Arial" pitchFamily="34"/>
              <a:buChar char="•"/>
            </a:pPr>
            <a:endParaRPr lang="en-US">
              <a:latin typeface="Arial" pitchFamily="34"/>
              <a:cs typeface="Arial" pitchFamily="34"/>
            </a:endParaRPr>
          </a:p>
          <a:p>
            <a:pPr marL="285750" lvl="0" indent="-285750" algn="just">
              <a:buSzPct val="80000"/>
              <a:buFont typeface="Arial" pitchFamily="34"/>
              <a:buChar char="•"/>
            </a:pPr>
            <a:r>
              <a:rPr lang="el-GR">
                <a:latin typeface="Arial" pitchFamily="34"/>
                <a:cs typeface="Arial" pitchFamily="34"/>
              </a:rPr>
              <a:t>Η συμπερίληψη δεν αφορά μόνο τα παιδιά που έχουν κάποια διαγνωσμένη δυσκολία. </a:t>
            </a:r>
            <a:r>
              <a:rPr lang="el-GR" b="1">
                <a:latin typeface="Arial" pitchFamily="34"/>
                <a:cs typeface="Arial" pitchFamily="34"/>
              </a:rPr>
              <a:t>Αφορά κάθε παιδί </a:t>
            </a:r>
            <a:r>
              <a:rPr lang="el-GR">
                <a:latin typeface="Arial" pitchFamily="34"/>
                <a:cs typeface="Arial" pitchFamily="34"/>
              </a:rPr>
              <a:t>που μπορεί να βιώσει, έστω και προσωρινά, την αίσθηση ότι δεν ανήκει, ότι δεν κατανοείται ή ότι δεν μπορεί να ανταποκριθεί στις απαιτήσεις του σχολείου.</a:t>
            </a:r>
          </a:p>
          <a:p>
            <a:pPr lvl="0" algn="just"/>
            <a:endParaRPr lang="en-US">
              <a:latin typeface="Arial" pitchFamily="34"/>
              <a:cs typeface="Arial" pitchFamily="34"/>
            </a:endParaRPr>
          </a:p>
          <a:p>
            <a:pPr marL="285750" lvl="0" indent="-285750" algn="just">
              <a:buSzPct val="80000"/>
              <a:buFont typeface="Wingdings" pitchFamily="2"/>
              <a:buChar char="Ø"/>
            </a:pPr>
            <a:r>
              <a:rPr lang="el-GR" sz="2000" b="1">
                <a:latin typeface="Arial" pitchFamily="34"/>
                <a:cs typeface="Arial" pitchFamily="34"/>
              </a:rPr>
              <a:t>Το βασικό ερώτημα που τίθεται είναι</a:t>
            </a:r>
            <a:r>
              <a:rPr lang="el-GR" b="1">
                <a:latin typeface="Arial" pitchFamily="34"/>
                <a:cs typeface="Arial" pitchFamily="34"/>
              </a:rPr>
              <a:t>: </a:t>
            </a:r>
            <a:r>
              <a:rPr lang="el-GR" i="1">
                <a:latin typeface="Arial" pitchFamily="34"/>
                <a:cs typeface="Arial" pitchFamily="34"/>
              </a:rPr>
              <a:t>«Πώς μπορούμε να δημιουργήσουμε ένα σχολείο όπου κάθε παιδί θα νιώθει αποδεκτό και ικανό;»</a:t>
            </a:r>
            <a:endParaRPr lang="en-US" i="1">
              <a:latin typeface="Arial" pitchFamily="34"/>
              <a:cs typeface="Arial" pitchFamily="34"/>
            </a:endParaRPr>
          </a:p>
          <a:p>
            <a:pPr lvl="0"/>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824170E-8022-9A09-20AB-0CC97ADA6737}"/>
              </a:ext>
            </a:extLst>
          </p:cNvPr>
          <p:cNvSpPr txBox="1">
            <a:spLocks noGrp="1"/>
          </p:cNvSpPr>
          <p:nvPr>
            <p:ph type="title"/>
          </p:nvPr>
        </p:nvSpPr>
        <p:spPr/>
        <p:txBody>
          <a:bodyPr/>
          <a:lstStyle/>
          <a:p>
            <a:pPr lvl="0"/>
            <a:r>
              <a:rPr lang="el-GR"/>
              <a:t>Τι είναι η συμπερίληψη</a:t>
            </a:r>
            <a:endParaRPr lang="en-US"/>
          </a:p>
        </p:txBody>
      </p:sp>
      <p:sp>
        <p:nvSpPr>
          <p:cNvPr id="3" name="Θέση περιεχομένου 2">
            <a:extLst>
              <a:ext uri="{FF2B5EF4-FFF2-40B4-BE49-F238E27FC236}">
                <a16:creationId xmlns:a16="http://schemas.microsoft.com/office/drawing/2014/main" xmlns="" id="{E55B4A10-9E36-AE7F-CD4C-984633898ED4}"/>
              </a:ext>
            </a:extLst>
          </p:cNvPr>
          <p:cNvSpPr txBox="1">
            <a:spLocks noGrp="1"/>
          </p:cNvSpPr>
          <p:nvPr>
            <p:ph idx="1"/>
          </p:nvPr>
        </p:nvSpPr>
        <p:spPr>
          <a:xfrm>
            <a:off x="1371600" y="1588655"/>
            <a:ext cx="9601200" cy="4278745"/>
          </a:xfrm>
        </p:spPr>
        <p:txBody>
          <a:bodyPr>
            <a:normAutofit/>
          </a:bodyPr>
          <a:lstStyle/>
          <a:p>
            <a:pPr lvl="0" algn="just"/>
            <a:r>
              <a:rPr lang="el-GR" dirty="0">
                <a:latin typeface="Arial" pitchFamily="34"/>
                <a:cs typeface="Arial" pitchFamily="34"/>
              </a:rPr>
              <a:t>Η </a:t>
            </a:r>
            <a:r>
              <a:rPr lang="el-GR" b="1" dirty="0">
                <a:latin typeface="Arial" pitchFamily="34"/>
                <a:cs typeface="Arial" pitchFamily="34"/>
              </a:rPr>
              <a:t>Συμπερίληψη</a:t>
            </a:r>
            <a:r>
              <a:rPr lang="el-GR" dirty="0">
                <a:latin typeface="Arial" pitchFamily="34"/>
                <a:cs typeface="Arial" pitchFamily="34"/>
              </a:rPr>
              <a:t>, σύμφωνα με τη UNESCO (1994), αποτελεί μια προσέγγιση που στοχεύει στη διασφάλιση της ισότιμης συμμετοχής όλων των μαθητών στην εκπαιδευτική διαδικασία. Δεν πρόκειται απλώς για φυσική παρουσία όλων των παιδιών στην ίδια τάξη, αλλά για:</a:t>
            </a:r>
            <a:endParaRPr lang="en-US" dirty="0">
              <a:latin typeface="Arial" pitchFamily="34"/>
              <a:cs typeface="Arial" pitchFamily="34"/>
            </a:endParaRPr>
          </a:p>
          <a:p>
            <a:pPr marL="342900" lvl="0" indent="-342900" algn="just">
              <a:buSzPct val="80000"/>
              <a:buFont typeface="Wingdings" pitchFamily="2"/>
              <a:buChar char="Ø"/>
            </a:pPr>
            <a:r>
              <a:rPr lang="el-GR" dirty="0">
                <a:latin typeface="Arial" pitchFamily="34"/>
                <a:cs typeface="Arial" pitchFamily="34"/>
              </a:rPr>
              <a:t>ενεργή συμμετοχή</a:t>
            </a:r>
            <a:endParaRPr lang="en-US" dirty="0">
              <a:latin typeface="Arial" pitchFamily="34"/>
              <a:cs typeface="Arial" pitchFamily="34"/>
            </a:endParaRPr>
          </a:p>
          <a:p>
            <a:pPr marL="342900" lvl="0" indent="-342900" algn="just">
              <a:buSzPct val="80000"/>
              <a:buFont typeface="Wingdings" pitchFamily="2"/>
              <a:buChar char="Ø"/>
            </a:pPr>
            <a:r>
              <a:rPr lang="el-GR" dirty="0">
                <a:latin typeface="Arial" pitchFamily="34"/>
                <a:cs typeface="Arial" pitchFamily="34"/>
              </a:rPr>
              <a:t>προσαρμογή της διδασκαλίας</a:t>
            </a:r>
            <a:endParaRPr lang="en-US" dirty="0">
              <a:latin typeface="Arial" pitchFamily="34"/>
              <a:cs typeface="Arial" pitchFamily="34"/>
            </a:endParaRPr>
          </a:p>
          <a:p>
            <a:pPr marL="342900" lvl="0" indent="-342900" algn="just">
              <a:buSzPct val="80000"/>
              <a:buFont typeface="Wingdings" pitchFamily="2"/>
              <a:buChar char="Ø"/>
            </a:pPr>
            <a:r>
              <a:rPr lang="el-GR" dirty="0">
                <a:latin typeface="Arial" pitchFamily="34"/>
                <a:cs typeface="Arial" pitchFamily="34"/>
              </a:rPr>
              <a:t>αποδοχή της διαφορετικότητας</a:t>
            </a:r>
          </a:p>
          <a:p>
            <a:pPr marL="342900" lvl="0" indent="-342900" algn="just">
              <a:buSzPct val="80000"/>
              <a:buFont typeface="Wingdings" pitchFamily="2"/>
              <a:buChar char="Ø"/>
            </a:pPr>
            <a:endParaRPr lang="en-US" dirty="0">
              <a:latin typeface="Arial" pitchFamily="34"/>
              <a:cs typeface="Arial" pitchFamily="34"/>
            </a:endParaRPr>
          </a:p>
          <a:p>
            <a:pPr lvl="0" algn="just"/>
            <a:r>
              <a:rPr lang="el-GR" dirty="0">
                <a:latin typeface="Arial" pitchFamily="34"/>
                <a:cs typeface="Arial" pitchFamily="34"/>
              </a:rPr>
              <a:t>Η βασική φιλοσοφία είναι ότι: </a:t>
            </a:r>
            <a:r>
              <a:rPr lang="el-GR" i="1" dirty="0">
                <a:latin typeface="Arial" pitchFamily="34"/>
                <a:cs typeface="Arial" pitchFamily="34"/>
              </a:rPr>
              <a:t>η διαφορετικότητα δεν είναι πρόβλημα, αλλά φυσικό χαρακτηριστικό της ανθρώπινης ποικιλομορφίας</a:t>
            </a:r>
            <a:endParaRPr lang="en-US" i="1" dirty="0">
              <a:latin typeface="Arial" pitchFamily="34"/>
              <a:cs typeface="Arial" pitchFamily="34"/>
            </a:endParaRPr>
          </a:p>
          <a:p>
            <a:pPr lvl="0"/>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1B11330-775C-9967-E310-29C4E0E4CAB6}"/>
              </a:ext>
            </a:extLst>
          </p:cNvPr>
          <p:cNvSpPr txBox="1">
            <a:spLocks noGrp="1"/>
          </p:cNvSpPr>
          <p:nvPr>
            <p:ph type="title"/>
          </p:nvPr>
        </p:nvSpPr>
        <p:spPr>
          <a:xfrm>
            <a:off x="1371600" y="685800"/>
            <a:ext cx="9601200" cy="1041400"/>
          </a:xfrm>
        </p:spPr>
        <p:txBody>
          <a:bodyPr>
            <a:normAutofit fontScale="90000"/>
          </a:bodyPr>
          <a:lstStyle/>
          <a:p>
            <a:pPr lvl="0"/>
            <a:r>
              <a:rPr lang="en-US" sz="4000" dirty="0"/>
              <a:t>ΔΕΠ-Υ: </a:t>
            </a:r>
            <a:r>
              <a:rPr lang="el-GR" sz="4000" dirty="0"/>
              <a:t>κατανοώντας το παιδί πίσω από τη συμπεριφορά</a:t>
            </a:r>
            <a:endParaRPr lang="en-US" sz="4000" dirty="0"/>
          </a:p>
        </p:txBody>
      </p:sp>
      <p:sp>
        <p:nvSpPr>
          <p:cNvPr id="3" name="Θέση περιεχομένου 2">
            <a:extLst>
              <a:ext uri="{FF2B5EF4-FFF2-40B4-BE49-F238E27FC236}">
                <a16:creationId xmlns:a16="http://schemas.microsoft.com/office/drawing/2014/main" xmlns="" id="{BA607D86-205F-2E6F-1283-E45C459BE2AD}"/>
              </a:ext>
            </a:extLst>
          </p:cNvPr>
          <p:cNvSpPr txBox="1">
            <a:spLocks noGrp="1"/>
          </p:cNvSpPr>
          <p:nvPr>
            <p:ph idx="1"/>
          </p:nvPr>
        </p:nvSpPr>
        <p:spPr>
          <a:xfrm>
            <a:off x="1371600" y="1727200"/>
            <a:ext cx="9601200" cy="4140200"/>
          </a:xfrm>
        </p:spPr>
        <p:txBody>
          <a:bodyPr>
            <a:normAutofit fontScale="92500" lnSpcReduction="20000"/>
          </a:bodyPr>
          <a:lstStyle/>
          <a:p>
            <a:pPr lvl="0">
              <a:lnSpc>
                <a:spcPct val="100000"/>
              </a:lnSpc>
            </a:pPr>
            <a:r>
              <a:rPr lang="el-GR" sz="2000" dirty="0" err="1">
                <a:latin typeface="Arial" pitchFamily="34"/>
                <a:cs typeface="Arial" pitchFamily="34"/>
              </a:rPr>
              <a:t>Νευροψυχολογική</a:t>
            </a:r>
            <a:r>
              <a:rPr lang="el-GR" sz="2000" dirty="0">
                <a:latin typeface="Arial" pitchFamily="34"/>
                <a:cs typeface="Arial" pitchFamily="34"/>
              </a:rPr>
              <a:t> βάση: Η σύγχρονη έρευνα, ιδιαίτερα το έργο του </a:t>
            </a:r>
            <a:r>
              <a:rPr lang="el-GR" sz="2000" dirty="0" err="1">
                <a:latin typeface="Arial" pitchFamily="34"/>
                <a:cs typeface="Arial" pitchFamily="34"/>
              </a:rPr>
              <a:t>Russell</a:t>
            </a:r>
            <a:r>
              <a:rPr lang="el-GR" sz="2000" dirty="0">
                <a:latin typeface="Arial" pitchFamily="34"/>
                <a:cs typeface="Arial" pitchFamily="34"/>
              </a:rPr>
              <a:t> A. </a:t>
            </a:r>
            <a:r>
              <a:rPr lang="el-GR" sz="2000" dirty="0" err="1">
                <a:latin typeface="Arial" pitchFamily="34"/>
                <a:cs typeface="Arial" pitchFamily="34"/>
              </a:rPr>
              <a:t>Barkley</a:t>
            </a:r>
            <a:r>
              <a:rPr lang="el-GR" sz="2000" dirty="0">
                <a:latin typeface="Arial" pitchFamily="34"/>
                <a:cs typeface="Arial" pitchFamily="34"/>
              </a:rPr>
              <a:t>,</a:t>
            </a:r>
            <a:endParaRPr lang="en-US" sz="2000" dirty="0">
              <a:latin typeface="Arial" pitchFamily="34"/>
              <a:cs typeface="Arial" pitchFamily="34"/>
            </a:endParaRPr>
          </a:p>
          <a:p>
            <a:pPr lvl="0">
              <a:lnSpc>
                <a:spcPct val="100000"/>
              </a:lnSpc>
            </a:pPr>
            <a:r>
              <a:rPr lang="el-GR" sz="2000" dirty="0">
                <a:latin typeface="Arial" pitchFamily="34"/>
                <a:cs typeface="Arial" pitchFamily="34"/>
              </a:rPr>
              <a:t>αναδεικνύει ότι η ΔΕΠ-Υ σχετίζεται με δυσκολίες στις εκτελεστικές λειτουργίες του εγκεφάλου, δηλαδή στις ικανότητες που επιτρέπουν στο άτομο να:</a:t>
            </a:r>
            <a:endParaRPr lang="en-US" sz="2000" dirty="0">
              <a:latin typeface="Arial" pitchFamily="34"/>
              <a:cs typeface="Arial" pitchFamily="34"/>
            </a:endParaRPr>
          </a:p>
          <a:p>
            <a:pPr marL="285750" lvl="0" indent="-285750">
              <a:lnSpc>
                <a:spcPct val="100000"/>
              </a:lnSpc>
              <a:buSzPct val="80000"/>
              <a:buFont typeface="Wingdings" pitchFamily="2"/>
              <a:buChar char="§"/>
            </a:pPr>
            <a:r>
              <a:rPr lang="el-GR" sz="2000" dirty="0">
                <a:latin typeface="Arial" pitchFamily="34"/>
                <a:cs typeface="Arial" pitchFamily="34"/>
              </a:rPr>
              <a:t>οργανώνει τη σκέψη και τη συμπεριφορά του</a:t>
            </a:r>
            <a:endParaRPr lang="en-US" sz="2000" dirty="0">
              <a:latin typeface="Arial" pitchFamily="34"/>
              <a:cs typeface="Arial" pitchFamily="34"/>
            </a:endParaRPr>
          </a:p>
          <a:p>
            <a:pPr marL="285750" lvl="0" indent="-285750">
              <a:lnSpc>
                <a:spcPct val="100000"/>
              </a:lnSpc>
              <a:buSzPct val="80000"/>
              <a:buFont typeface="Wingdings" pitchFamily="2"/>
              <a:buChar char="§"/>
            </a:pPr>
            <a:r>
              <a:rPr lang="el-GR" sz="2000" dirty="0">
                <a:latin typeface="Arial" pitchFamily="34"/>
                <a:cs typeface="Arial" pitchFamily="34"/>
              </a:rPr>
              <a:t>διαχειρίζεται τον χρόνο</a:t>
            </a:r>
            <a:endParaRPr lang="en-US" sz="2000" dirty="0">
              <a:latin typeface="Arial" pitchFamily="34"/>
              <a:cs typeface="Arial" pitchFamily="34"/>
            </a:endParaRPr>
          </a:p>
          <a:p>
            <a:pPr marL="285750" lvl="0" indent="-285750">
              <a:lnSpc>
                <a:spcPct val="100000"/>
              </a:lnSpc>
              <a:buSzPct val="80000"/>
              <a:buFont typeface="Wingdings" pitchFamily="2"/>
              <a:buChar char="§"/>
            </a:pPr>
            <a:r>
              <a:rPr lang="el-GR" sz="2000" dirty="0">
                <a:latin typeface="Arial" pitchFamily="34"/>
                <a:cs typeface="Arial" pitchFamily="34"/>
              </a:rPr>
              <a:t>ελέγχει τις παρορμήσεις του</a:t>
            </a:r>
            <a:endParaRPr lang="en-US" sz="2000" dirty="0">
              <a:latin typeface="Arial" pitchFamily="34"/>
              <a:cs typeface="Arial" pitchFamily="34"/>
            </a:endParaRPr>
          </a:p>
          <a:p>
            <a:pPr marL="285750" lvl="0" indent="-285750">
              <a:lnSpc>
                <a:spcPct val="100000"/>
              </a:lnSpc>
              <a:buSzPct val="80000"/>
              <a:buFont typeface="Wingdings" pitchFamily="2"/>
              <a:buChar char="§"/>
            </a:pPr>
            <a:r>
              <a:rPr lang="el-GR" sz="2000" dirty="0">
                <a:latin typeface="Arial" pitchFamily="34"/>
                <a:cs typeface="Arial" pitchFamily="34"/>
              </a:rPr>
              <a:t>διατηρεί την προσοχή σε στόχους</a:t>
            </a:r>
          </a:p>
          <a:p>
            <a:pPr lvl="0">
              <a:lnSpc>
                <a:spcPct val="100000"/>
              </a:lnSpc>
            </a:pPr>
            <a:endParaRPr lang="en-US" sz="2000" dirty="0">
              <a:latin typeface="Arial" pitchFamily="34"/>
              <a:cs typeface="Arial" pitchFamily="34"/>
            </a:endParaRPr>
          </a:p>
          <a:p>
            <a:pPr marL="285750" lvl="0" indent="-285750">
              <a:lnSpc>
                <a:spcPct val="100000"/>
              </a:lnSpc>
              <a:buSzPct val="80000"/>
              <a:buFont typeface="Wingdings" pitchFamily="2"/>
              <a:buChar char="Ø"/>
            </a:pPr>
            <a:r>
              <a:rPr lang="el-GR" sz="2000" dirty="0">
                <a:latin typeface="Arial" pitchFamily="34"/>
                <a:cs typeface="Arial" pitchFamily="34"/>
              </a:rPr>
              <a:t>Αυτό σημαίνει ότι ο μαθητής/</a:t>
            </a:r>
            <a:r>
              <a:rPr lang="el-GR" sz="2000" dirty="0" err="1">
                <a:latin typeface="Arial" pitchFamily="34"/>
                <a:cs typeface="Arial" pitchFamily="34"/>
              </a:rPr>
              <a:t>τρια</a:t>
            </a:r>
            <a:r>
              <a:rPr lang="el-GR" sz="2000" dirty="0">
                <a:latin typeface="Arial" pitchFamily="34"/>
                <a:cs typeface="Arial" pitchFamily="34"/>
              </a:rPr>
              <a:t>  με ΔΕΠ-Υ </a:t>
            </a:r>
            <a:r>
              <a:rPr lang="el-GR" sz="2000" b="1" dirty="0">
                <a:latin typeface="Arial" pitchFamily="34"/>
                <a:cs typeface="Arial" pitchFamily="34"/>
              </a:rPr>
              <a:t>δεν δυσκολεύεται επειδή «δεν θέλει», </a:t>
            </a:r>
            <a:r>
              <a:rPr lang="el-GR" sz="2000" dirty="0">
                <a:latin typeface="Arial" pitchFamily="34"/>
                <a:cs typeface="Arial" pitchFamily="34"/>
              </a:rPr>
              <a:t>αλλά επειδή </a:t>
            </a:r>
            <a:r>
              <a:rPr lang="el-GR" sz="2000" b="1" dirty="0">
                <a:latin typeface="Arial" pitchFamily="34"/>
                <a:cs typeface="Arial" pitchFamily="34"/>
              </a:rPr>
              <a:t>δεν μπορεί </a:t>
            </a:r>
            <a:r>
              <a:rPr lang="el-GR" sz="2000" dirty="0">
                <a:latin typeface="Arial" pitchFamily="34"/>
                <a:cs typeface="Arial" pitchFamily="34"/>
              </a:rPr>
              <a:t>να ρυθμίσει αποτελεσματικά τη συμπεριφορά και τη σκέψη του.</a:t>
            </a:r>
            <a:endParaRPr lang="en-US" sz="2000" dirty="0">
              <a:latin typeface="Arial" pitchFamily="34"/>
              <a:cs typeface="Arial" pitchFamily="34"/>
            </a:endParaRPr>
          </a:p>
          <a:p>
            <a:pPr lvl="0">
              <a:lnSpc>
                <a:spcPct val="100000"/>
              </a:lnSpc>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1DBFB77-9ABF-7981-0A63-4D9ED74F1EBF}"/>
              </a:ext>
            </a:extLst>
          </p:cNvPr>
          <p:cNvSpPr txBox="1">
            <a:spLocks noGrp="1"/>
          </p:cNvSpPr>
          <p:nvPr>
            <p:ph type="title"/>
          </p:nvPr>
        </p:nvSpPr>
        <p:spPr/>
        <p:txBody>
          <a:bodyPr>
            <a:normAutofit/>
          </a:bodyPr>
          <a:lstStyle/>
          <a:p>
            <a:pPr lvl="0"/>
            <a:r>
              <a:rPr lang="en-US" sz="4000"/>
              <a:t>Ο Άρης είναι μαθητής Β΄ Δημοτικού.</a:t>
            </a:r>
            <a:br>
              <a:rPr lang="en-US" sz="4000"/>
            </a:br>
            <a:endParaRPr lang="en-US" sz="4000"/>
          </a:p>
        </p:txBody>
      </p:sp>
      <p:sp>
        <p:nvSpPr>
          <p:cNvPr id="3" name="Θέση περιεχομένου 2">
            <a:extLst>
              <a:ext uri="{FF2B5EF4-FFF2-40B4-BE49-F238E27FC236}">
                <a16:creationId xmlns:a16="http://schemas.microsoft.com/office/drawing/2014/main" xmlns="" id="{D026E0BF-0738-568F-FFE3-70BF8FA92E61}"/>
              </a:ext>
            </a:extLst>
          </p:cNvPr>
          <p:cNvSpPr txBox="1">
            <a:spLocks noGrp="1"/>
          </p:cNvSpPr>
          <p:nvPr>
            <p:ph idx="1"/>
          </p:nvPr>
        </p:nvSpPr>
        <p:spPr>
          <a:xfrm>
            <a:off x="838200" y="1330037"/>
            <a:ext cx="10515600" cy="5003944"/>
          </a:xfrm>
        </p:spPr>
        <p:txBody>
          <a:bodyPr/>
          <a:lstStyle/>
          <a:p>
            <a:pPr lvl="0" algn="just">
              <a:lnSpc>
                <a:spcPct val="70000"/>
              </a:lnSpc>
            </a:pPr>
            <a:r>
              <a:rPr lang="en-US" sz="2200" dirty="0"/>
              <a:t>Ο </a:t>
            </a:r>
            <a:r>
              <a:rPr lang="en-US" sz="2200" dirty="0" err="1"/>
              <a:t>Άρη</a:t>
            </a:r>
            <a:r>
              <a:rPr lang="el-GR" sz="2200" dirty="0"/>
              <a:t>ς </a:t>
            </a:r>
            <a:r>
              <a:rPr lang="en-US" sz="2200" dirty="0"/>
              <a:t> </a:t>
            </a:r>
            <a:r>
              <a:rPr lang="en-US" sz="2200" dirty="0" err="1"/>
              <a:t>είν</a:t>
            </a:r>
            <a:r>
              <a:rPr lang="en-US" sz="2200" dirty="0"/>
              <a:t>αι ένα κοινωνικό και ενθουσιώδες παιδί, με πολλές ιδέες και διάθεση να συμμετέχει στο μάθημα. </a:t>
            </a:r>
            <a:r>
              <a:rPr lang="en-US" sz="2200" dirty="0" err="1"/>
              <a:t>Συχνά</a:t>
            </a:r>
            <a:r>
              <a:rPr lang="en-US" sz="2200" dirty="0"/>
              <a:t> απα</a:t>
            </a:r>
            <a:r>
              <a:rPr lang="en-US" sz="2200" dirty="0" err="1"/>
              <a:t>ντά</a:t>
            </a:r>
            <a:r>
              <a:rPr lang="en-US" sz="2200" dirty="0"/>
              <a:t> </a:t>
            </a:r>
            <a:r>
              <a:rPr lang="en-US" sz="2200" dirty="0" err="1"/>
              <a:t>σωστά</a:t>
            </a:r>
            <a:r>
              <a:rPr lang="en-US" sz="2200" dirty="0"/>
              <a:t> </a:t>
            </a:r>
            <a:r>
              <a:rPr lang="en-US" sz="2200" dirty="0" err="1"/>
              <a:t>ότ</a:t>
            </a:r>
            <a:r>
              <a:rPr lang="en-US" sz="2200" dirty="0"/>
              <a:t>αν η εκπαιδευτικός τού απευθύνει τον λόγο, ιδιαίτερα όταν οι δραστηριότητες περιλαμβάνουν πειράματα ή κίνηση.</a:t>
            </a:r>
            <a:r>
              <a:rPr lang="el-GR" sz="2200" dirty="0"/>
              <a:t> </a:t>
            </a:r>
            <a:r>
              <a:rPr lang="en-US" sz="2200" dirty="0" err="1"/>
              <a:t>Ωστόσο</a:t>
            </a:r>
            <a:r>
              <a:rPr lang="en-US" sz="2200" dirty="0"/>
              <a:t>, </a:t>
            </a:r>
            <a:r>
              <a:rPr lang="en-US" sz="2200" dirty="0" err="1"/>
              <a:t>δυσκολεύετ</a:t>
            </a:r>
            <a:r>
              <a:rPr lang="en-US" sz="2200" dirty="0"/>
              <a:t>αι να ολοκληρώσει τις γραπτές εργασίες του. </a:t>
            </a:r>
            <a:r>
              <a:rPr lang="en-US" sz="2200" dirty="0" err="1"/>
              <a:t>Ότ</a:t>
            </a:r>
            <a:r>
              <a:rPr lang="en-US" sz="2200" dirty="0"/>
              <a:t>αν η εκπαιδευτικός δίνει οδηγίες με περισσότερα από ένα βήματα, ο Άρης συχνά ξεκινά πριν ακούσει μέχρι το τέλος. </a:t>
            </a:r>
            <a:r>
              <a:rPr lang="en-US" sz="2200" dirty="0" err="1"/>
              <a:t>Στη</a:t>
            </a:r>
            <a:r>
              <a:rPr lang="en-US" sz="2200" dirty="0"/>
              <a:t> </a:t>
            </a:r>
            <a:r>
              <a:rPr lang="en-US" sz="2200" dirty="0" err="1"/>
              <a:t>συνέχει</a:t>
            </a:r>
            <a:r>
              <a:rPr lang="en-US" sz="2200" dirty="0"/>
              <a:t>α χάνει τη σειρά των ενεργειών, ψάχνει τα σχολικά του αντικείμενα ή στρέφεται στον διπλανό του για να συζητήσει.</a:t>
            </a:r>
            <a:r>
              <a:rPr lang="el-GR" sz="2200" dirty="0"/>
              <a:t> </a:t>
            </a:r>
            <a:r>
              <a:rPr lang="en-US" sz="2200" dirty="0"/>
              <a:t>Κα</a:t>
            </a:r>
            <a:r>
              <a:rPr lang="en-US" sz="2200" dirty="0" err="1"/>
              <a:t>τά</a:t>
            </a:r>
            <a:r>
              <a:rPr lang="en-US" sz="2200" dirty="0"/>
              <a:t> </a:t>
            </a:r>
            <a:r>
              <a:rPr lang="en-US" sz="2200" dirty="0" err="1"/>
              <a:t>τη</a:t>
            </a:r>
            <a:r>
              <a:rPr lang="en-US" sz="2200" dirty="0"/>
              <a:t> </a:t>
            </a:r>
            <a:r>
              <a:rPr lang="en-US" sz="2200" dirty="0" err="1"/>
              <a:t>διάρκει</a:t>
            </a:r>
            <a:r>
              <a:rPr lang="en-US" sz="2200" dirty="0"/>
              <a:t>α του μαθήματος σηκώνεται συχνά από τη θέση του, μιλά χωρίς να περιμένει τη σειρά του και δυσκολεύεται να επιστρέψει στην εργασία του. </a:t>
            </a:r>
            <a:r>
              <a:rPr lang="el-GR" sz="2200" dirty="0"/>
              <a:t>Οι</a:t>
            </a:r>
            <a:r>
              <a:rPr lang="en-US" sz="2200" dirty="0"/>
              <a:t> επα</a:t>
            </a:r>
            <a:r>
              <a:rPr lang="en-US" sz="2200" dirty="0" err="1"/>
              <a:t>νειλημμένες</a:t>
            </a:r>
            <a:r>
              <a:rPr lang="en-US" sz="2200" dirty="0"/>
              <a:t> υπ</a:t>
            </a:r>
            <a:r>
              <a:rPr lang="en-US" sz="2200" dirty="0" err="1"/>
              <a:t>ενθυμίσεις</a:t>
            </a:r>
            <a:r>
              <a:rPr lang="en-US" sz="2200" dirty="0"/>
              <a:t> </a:t>
            </a:r>
            <a:r>
              <a:rPr lang="en-US" sz="2200" dirty="0" err="1"/>
              <a:t>της</a:t>
            </a:r>
            <a:r>
              <a:rPr lang="en-US" sz="2200" dirty="0"/>
              <a:t> </a:t>
            </a:r>
            <a:r>
              <a:rPr lang="en-US" sz="2200" dirty="0" err="1"/>
              <a:t>εκ</a:t>
            </a:r>
            <a:r>
              <a:rPr lang="en-US" sz="2200" dirty="0"/>
              <a:t>παιδευτικού δεν φαίνεται να έχουν σταθερό αποτέλεσμα και κάποιες φορές η τάξη αποσυντονίζεται.</a:t>
            </a:r>
            <a:r>
              <a:rPr lang="el-GR" sz="2200" dirty="0"/>
              <a:t> Παρόμοιες</a:t>
            </a:r>
            <a:r>
              <a:rPr lang="en-US" sz="2200" dirty="0"/>
              <a:t> </a:t>
            </a:r>
            <a:r>
              <a:rPr lang="en-US" sz="2200" dirty="0" err="1"/>
              <a:t>δυσκολίες</a:t>
            </a:r>
            <a:r>
              <a:rPr lang="en-US" sz="2200" dirty="0"/>
              <a:t> </a:t>
            </a:r>
            <a:r>
              <a:rPr lang="en-US" sz="2200" dirty="0" err="1"/>
              <a:t>εμφ</a:t>
            </a:r>
            <a:r>
              <a:rPr lang="en-US" sz="2200" dirty="0"/>
              <a:t>ανίζονται και στο διάλειμμα. Ο </a:t>
            </a:r>
            <a:r>
              <a:rPr lang="en-US" sz="2200" dirty="0" err="1"/>
              <a:t>Άρης</a:t>
            </a:r>
            <a:r>
              <a:rPr lang="en-US" sz="2200" dirty="0"/>
              <a:t> </a:t>
            </a:r>
            <a:r>
              <a:rPr lang="en-US" sz="2200" dirty="0" err="1"/>
              <a:t>δυσκολεύετ</a:t>
            </a:r>
            <a:r>
              <a:rPr lang="en-US" sz="2200" dirty="0"/>
              <a:t>αι να περιμένει τη σειρά του στο παιχνίδι, παίρνει την μπάλα πριν του τη δώσουν και αντιδρά όταν οι συμμαθητές του διαμαρτύρονται. Πα</a:t>
            </a:r>
            <a:r>
              <a:rPr lang="en-US" sz="2200" dirty="0" err="1"/>
              <a:t>ρότι</a:t>
            </a:r>
            <a:r>
              <a:rPr lang="en-US" sz="2200" dirty="0"/>
              <a:t> επ</a:t>
            </a:r>
            <a:r>
              <a:rPr lang="en-US" sz="2200" dirty="0" err="1"/>
              <a:t>ιθυμεί</a:t>
            </a:r>
            <a:r>
              <a:rPr lang="en-US" sz="2200" dirty="0"/>
              <a:t> να πα</a:t>
            </a:r>
            <a:r>
              <a:rPr lang="en-US" sz="2200" dirty="0" err="1"/>
              <a:t>ίξει</a:t>
            </a:r>
            <a:r>
              <a:rPr lang="en-US" sz="2200" dirty="0"/>
              <a:t> μα</a:t>
            </a:r>
            <a:r>
              <a:rPr lang="en-US" sz="2200" dirty="0" err="1"/>
              <a:t>ζί</a:t>
            </a:r>
            <a:r>
              <a:rPr lang="en-US" sz="2200" dirty="0"/>
              <a:t> </a:t>
            </a:r>
            <a:r>
              <a:rPr lang="en-US" sz="2200" dirty="0" err="1"/>
              <a:t>τους</a:t>
            </a:r>
            <a:r>
              <a:rPr lang="en-US" sz="2200" dirty="0"/>
              <a:t>, </a:t>
            </a:r>
            <a:r>
              <a:rPr lang="en-US" sz="2200" dirty="0" err="1"/>
              <a:t>κά</a:t>
            </a:r>
            <a:r>
              <a:rPr lang="en-US" sz="2200" dirty="0"/>
              <a:t>ποιες φορές εκείνοι απομακρύνονται ή δεν τον δέχονται αμέσως στο παιχνίδι.</a:t>
            </a:r>
            <a:r>
              <a:rPr lang="el-GR" sz="2200" dirty="0"/>
              <a:t> </a:t>
            </a:r>
            <a:r>
              <a:rPr lang="en-US" sz="2200" dirty="0" err="1"/>
              <a:t>Στο</a:t>
            </a:r>
            <a:r>
              <a:rPr lang="en-US" sz="2200" dirty="0"/>
              <a:t> </a:t>
            </a:r>
            <a:r>
              <a:rPr lang="en-US" sz="2200" dirty="0" err="1"/>
              <a:t>τέλος</a:t>
            </a:r>
            <a:r>
              <a:rPr lang="en-US" sz="2200" dirty="0"/>
              <a:t> </a:t>
            </a:r>
            <a:r>
              <a:rPr lang="en-US" sz="2200" dirty="0" err="1"/>
              <a:t>του</a:t>
            </a:r>
            <a:r>
              <a:rPr lang="en-US" sz="2200" dirty="0"/>
              <a:t> μα</a:t>
            </a:r>
            <a:r>
              <a:rPr lang="en-US" sz="2200" dirty="0" err="1"/>
              <a:t>θήμ</a:t>
            </a:r>
            <a:r>
              <a:rPr lang="en-US" sz="2200" dirty="0"/>
              <a:t>ατος, το τετράδιό του παραμένει ημιτελές, παρόλο που μπορεί να εξηγήσει προφορικά πώς λύνονται οι ασκήσεις. </a:t>
            </a:r>
            <a:r>
              <a:rPr lang="en-US" sz="2200" dirty="0" err="1"/>
              <a:t>Ότ</a:t>
            </a:r>
            <a:r>
              <a:rPr lang="en-US" sz="2200" dirty="0"/>
              <a:t>αν η εκπαιδευτικός τού επισημαίνει όσα δεν ολοκλήρωσε, ο Άρης χαμηλώνει το βλέμμα και λέει:</a:t>
            </a:r>
            <a:r>
              <a:rPr lang="el-GR" sz="2200" dirty="0"/>
              <a:t> </a:t>
            </a:r>
            <a:r>
              <a:rPr lang="en-US" sz="2200" dirty="0"/>
              <a:t>«</a:t>
            </a:r>
            <a:r>
              <a:rPr lang="en-US" sz="2200" dirty="0" err="1"/>
              <a:t>Προσ</a:t>
            </a:r>
            <a:r>
              <a:rPr lang="en-US" sz="2200" dirty="0"/>
              <a:t>πάθησα. </a:t>
            </a:r>
            <a:r>
              <a:rPr lang="en-US" sz="2200" dirty="0" err="1"/>
              <a:t>Όλο</a:t>
            </a:r>
            <a:r>
              <a:rPr lang="en-US" sz="2200" dirty="0"/>
              <a:t> </a:t>
            </a:r>
            <a:r>
              <a:rPr lang="en-US" sz="2200" dirty="0" err="1"/>
              <a:t>ξεχνάω</a:t>
            </a:r>
            <a:r>
              <a:rPr lang="en-US" sz="2200" dirty="0"/>
              <a:t> </a:t>
            </a:r>
            <a:r>
              <a:rPr lang="en-US" sz="2200" dirty="0" err="1"/>
              <a:t>τι</a:t>
            </a:r>
            <a:r>
              <a:rPr lang="en-US" sz="2200" dirty="0"/>
              <a:t> π</a:t>
            </a:r>
            <a:r>
              <a:rPr lang="en-US" sz="2200" dirty="0" err="1"/>
              <a:t>ρέ</a:t>
            </a:r>
            <a:r>
              <a:rPr lang="en-US" sz="2200" dirty="0"/>
              <a:t>πει να κάνω!»</a:t>
            </a:r>
          </a:p>
          <a:p>
            <a:pPr lvl="0">
              <a:lnSpc>
                <a:spcPct val="70000"/>
              </a:lnSpc>
            </a:pPr>
            <a:endParaRPr lang="en-US" sz="2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21F6A77-A0C7-6806-1290-EB72EF2A38BF}"/>
              </a:ext>
            </a:extLst>
          </p:cNvPr>
          <p:cNvSpPr txBox="1">
            <a:spLocks noGrp="1"/>
          </p:cNvSpPr>
          <p:nvPr>
            <p:ph type="title"/>
          </p:nvPr>
        </p:nvSpPr>
        <p:spPr/>
        <p:txBody>
          <a:bodyPr/>
          <a:lstStyle/>
          <a:p>
            <a:pPr lvl="0"/>
            <a:r>
              <a:rPr lang="en-US"/>
              <a:t>Ας σταθούμε λίγο στον Άρη</a:t>
            </a:r>
          </a:p>
        </p:txBody>
      </p:sp>
      <p:sp>
        <p:nvSpPr>
          <p:cNvPr id="3" name="Θέση περιεχομένου 2">
            <a:extLst>
              <a:ext uri="{FF2B5EF4-FFF2-40B4-BE49-F238E27FC236}">
                <a16:creationId xmlns:a16="http://schemas.microsoft.com/office/drawing/2014/main" xmlns="" id="{49C7C67E-AF8B-DB2C-5D82-46879D394EEB}"/>
              </a:ext>
            </a:extLst>
          </p:cNvPr>
          <p:cNvSpPr txBox="1">
            <a:spLocks noGrp="1"/>
          </p:cNvSpPr>
          <p:nvPr>
            <p:ph idx="1"/>
          </p:nvPr>
        </p:nvSpPr>
        <p:spPr>
          <a:xfrm>
            <a:off x="1371600" y="1699491"/>
            <a:ext cx="9601200" cy="4167909"/>
          </a:xfrm>
        </p:spPr>
        <p:txBody>
          <a:bodyPr/>
          <a:lstStyle/>
          <a:p>
            <a:r>
              <a:rPr lang="el-GR" sz="3600" dirty="0"/>
              <a:t>Ποια είναι τα θετικά στοιχεία του μαθητή</a:t>
            </a:r>
            <a:endParaRPr lang="en-US" sz="3600" dirty="0"/>
          </a:p>
          <a:p>
            <a:r>
              <a:rPr lang="el-GR" sz="3600" dirty="0"/>
              <a:t> Σε ποιους τομείς ο Άρης παρουσιάζει δυσκολίες</a:t>
            </a:r>
            <a:endParaRPr lang="en-US" sz="3600" dirty="0"/>
          </a:p>
          <a:p>
            <a:pPr lvl="0"/>
            <a:endParaRPr lang="en-US" dirty="0"/>
          </a:p>
        </p:txBody>
      </p:sp>
      <p:pic>
        <p:nvPicPr>
          <p:cNvPr id="5" name="Εικόνα 4">
            <a:extLst>
              <a:ext uri="{FF2B5EF4-FFF2-40B4-BE49-F238E27FC236}">
                <a16:creationId xmlns:a16="http://schemas.microsoft.com/office/drawing/2014/main" xmlns="" id="{B6F985B4-CEB3-EB70-B727-8A423B94DA5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703493" y="3185391"/>
            <a:ext cx="4286250" cy="336232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89F8E18E-B3AB-F5AB-3D35-0CA116C61073}"/>
              </a:ext>
            </a:extLst>
          </p:cNvPr>
          <p:cNvSpPr>
            <a:spLocks noGrp="1"/>
          </p:cNvSpPr>
          <p:nvPr>
            <p:ph type="title"/>
          </p:nvPr>
        </p:nvSpPr>
        <p:spPr>
          <a:xfrm>
            <a:off x="731520" y="274322"/>
            <a:ext cx="10741152" cy="861752"/>
          </a:xfrm>
        </p:spPr>
        <p:txBody>
          <a:bodyPr>
            <a:normAutofit/>
          </a:bodyPr>
          <a:lstStyle/>
          <a:p>
            <a:r>
              <a:rPr lang="el-GR" dirty="0"/>
              <a:t>Πως ερμηνεύουμε τις συμπεριφορές του</a:t>
            </a:r>
            <a:endParaRPr lang="en-US" dirty="0"/>
          </a:p>
        </p:txBody>
      </p:sp>
      <p:sp>
        <p:nvSpPr>
          <p:cNvPr id="3" name="Θέση περιεχομένου 2">
            <a:extLst>
              <a:ext uri="{FF2B5EF4-FFF2-40B4-BE49-F238E27FC236}">
                <a16:creationId xmlns:a16="http://schemas.microsoft.com/office/drawing/2014/main" xmlns="" id="{C2A09192-0A8B-632C-2AA7-756F868F304E}"/>
              </a:ext>
            </a:extLst>
          </p:cNvPr>
          <p:cNvSpPr>
            <a:spLocks noGrp="1"/>
          </p:cNvSpPr>
          <p:nvPr>
            <p:ph idx="1"/>
          </p:nvPr>
        </p:nvSpPr>
        <p:spPr>
          <a:xfrm>
            <a:off x="691896" y="1279988"/>
            <a:ext cx="10780776" cy="4925000"/>
          </a:xfrm>
        </p:spPr>
        <p:txBody>
          <a:bodyPr>
            <a:normAutofit lnSpcReduction="10000"/>
          </a:bodyPr>
          <a:lstStyle/>
          <a:p>
            <a:r>
              <a:rPr lang="el-GR" sz="2400" b="1" dirty="0">
                <a:latin typeface="Arial" panose="020B0604020202020204" pitchFamily="34" charset="0"/>
                <a:cs typeface="Arial" panose="020B0604020202020204" pitchFamily="34" charset="0"/>
              </a:rPr>
              <a:t>Προσοχή  → </a:t>
            </a:r>
            <a:r>
              <a:rPr lang="el-GR" sz="2400" dirty="0">
                <a:latin typeface="Arial" panose="020B0604020202020204" pitchFamily="34" charset="0"/>
                <a:cs typeface="Arial" panose="020B0604020202020204" pitchFamily="34" charset="0"/>
              </a:rPr>
              <a:t>δυσκολεύεται να παρακολουθήσει τις οδηγίες μέχρι το τέλος</a:t>
            </a:r>
            <a:endParaRPr lang="en-US" sz="2400" dirty="0">
              <a:latin typeface="Arial" panose="020B0604020202020204" pitchFamily="34" charset="0"/>
              <a:cs typeface="Arial" panose="020B0604020202020204" pitchFamily="34" charset="0"/>
            </a:endParaRPr>
          </a:p>
          <a:p>
            <a:r>
              <a:rPr lang="el-GR" sz="2400" b="1" dirty="0">
                <a:latin typeface="Arial" panose="020B0604020202020204" pitchFamily="34" charset="0"/>
                <a:cs typeface="Arial" panose="020B0604020202020204" pitchFamily="34" charset="0"/>
              </a:rPr>
              <a:t>Οργάνωση</a:t>
            </a:r>
            <a:r>
              <a:rPr lang="el-GR" sz="2400" dirty="0">
                <a:latin typeface="Arial" panose="020B0604020202020204" pitchFamily="34" charset="0"/>
                <a:cs typeface="Arial" panose="020B0604020202020204" pitchFamily="34" charset="0"/>
              </a:rPr>
              <a:t> → Ξεκινά να εργάζεται πριν ακούσει όλες τις οδηγίες και αφήνει τις εργασίες ημιτελείς.</a:t>
            </a:r>
            <a:endParaRPr lang="en-US" sz="2400" dirty="0">
              <a:latin typeface="Arial" panose="020B0604020202020204" pitchFamily="34" charset="0"/>
              <a:cs typeface="Arial" panose="020B0604020202020204" pitchFamily="34" charset="0"/>
            </a:endParaRPr>
          </a:p>
          <a:p>
            <a:r>
              <a:rPr lang="el-GR" sz="2400" b="1" dirty="0">
                <a:latin typeface="Arial" panose="020B0604020202020204" pitchFamily="34" charset="0"/>
                <a:cs typeface="Arial" panose="020B0604020202020204" pitchFamily="34" charset="0"/>
              </a:rPr>
              <a:t>Αυτορρύθμιση→ </a:t>
            </a:r>
            <a:r>
              <a:rPr lang="el-GR" sz="2400" dirty="0">
                <a:latin typeface="Arial" panose="020B0604020202020204" pitchFamily="34" charset="0"/>
                <a:cs typeface="Arial" panose="020B0604020202020204" pitchFamily="34" charset="0"/>
              </a:rPr>
              <a:t>σηκώνεται συχνά μιλάει όταν εργάζονται οι άλλοι και δυσκολεύεται να ελέγξει τις παρορμήσεις του.</a:t>
            </a:r>
            <a:endParaRPr lang="en-US" sz="2400" dirty="0">
              <a:latin typeface="Arial" panose="020B0604020202020204" pitchFamily="34" charset="0"/>
              <a:cs typeface="Arial" panose="020B0604020202020204" pitchFamily="34" charset="0"/>
            </a:endParaRPr>
          </a:p>
          <a:p>
            <a:r>
              <a:rPr lang="el-GR" sz="2400" b="1" dirty="0">
                <a:latin typeface="Arial" panose="020B0604020202020204" pitchFamily="34" charset="0"/>
                <a:cs typeface="Arial" panose="020B0604020202020204" pitchFamily="34" charset="0"/>
              </a:rPr>
              <a:t>κοινωνικές δεξιότητες → </a:t>
            </a:r>
            <a:r>
              <a:rPr lang="el-GR" sz="2400" dirty="0">
                <a:latin typeface="Arial" panose="020B0604020202020204" pitchFamily="34" charset="0"/>
                <a:cs typeface="Arial" panose="020B0604020202020204" pitchFamily="34" charset="0"/>
              </a:rPr>
              <a:t>δυσκολεύεται να περιμένει τη σειρά του και να ακολουθεί τους κανόνες του παιχνιδιού</a:t>
            </a:r>
            <a:endParaRPr lang="en-US" sz="2400" dirty="0">
              <a:latin typeface="Arial" panose="020B0604020202020204" pitchFamily="34" charset="0"/>
              <a:cs typeface="Arial" panose="020B0604020202020204" pitchFamily="34" charset="0"/>
            </a:endParaRPr>
          </a:p>
          <a:p>
            <a:r>
              <a:rPr lang="el-GR" sz="2400" b="1" dirty="0">
                <a:latin typeface="Arial" panose="020B0604020202020204" pitchFamily="34" charset="0"/>
                <a:cs typeface="Arial" panose="020B0604020202020204" pitchFamily="34" charset="0"/>
              </a:rPr>
              <a:t>διαχείριση συναισθημάτων→ </a:t>
            </a:r>
            <a:r>
              <a:rPr lang="el-GR" sz="2400" dirty="0">
                <a:latin typeface="Arial" panose="020B0604020202020204" pitchFamily="34" charset="0"/>
                <a:cs typeface="Arial" panose="020B0604020202020204" pitchFamily="34" charset="0"/>
              </a:rPr>
              <a:t> απογοητεύεται όταν δέχεται παρατήρηση ή όταν οι συμμαθητές του δεν ανταποκρίνονται αμέσως στις επιθυμίες του.</a:t>
            </a:r>
            <a:endParaRPr lang="en-US" sz="2400" dirty="0">
              <a:latin typeface="Arial" panose="020B0604020202020204" pitchFamily="34" charset="0"/>
              <a:cs typeface="Arial" panose="020B0604020202020204" pitchFamily="34" charset="0"/>
            </a:endParaRPr>
          </a:p>
          <a:p>
            <a:pPr marL="0" lvl="0" indent="0">
              <a:lnSpc>
                <a:spcPct val="80000"/>
              </a:lnSpc>
              <a:buNone/>
            </a:pPr>
            <a:endParaRPr lang="en-US" dirty="0">
              <a:latin typeface="Arial" panose="020B0604020202020204" pitchFamily="34" charset="0"/>
              <a:cs typeface="Arial" panose="020B0604020202020204" pitchFamily="34" charset="0"/>
            </a:endParaRPr>
          </a:p>
          <a:p>
            <a:pPr lvl="0">
              <a:lnSpc>
                <a:spcPct val="80000"/>
              </a:lnSpc>
            </a:pPr>
            <a:r>
              <a:rPr lang="el-GR" sz="2400" dirty="0">
                <a:latin typeface="Arial" panose="020B0604020202020204" pitchFamily="34" charset="0"/>
                <a:cs typeface="Arial" panose="020B0604020202020204" pitchFamily="34" charset="0"/>
              </a:rPr>
              <a:t>Δεν</a:t>
            </a:r>
            <a:r>
              <a:rPr lang="en-US" sz="2400" dirty="0">
                <a:latin typeface="Arial" panose="020B0604020202020204" pitchFamily="34" charset="0"/>
                <a:cs typeface="Arial" panose="020B0604020202020204" pitchFamily="34" charset="0"/>
              </a:rPr>
              <a:t> </a:t>
            </a:r>
            <a:r>
              <a:rPr lang="el-GR" sz="2400" dirty="0">
                <a:latin typeface="Arial" panose="020B0604020202020204" pitchFamily="34" charset="0"/>
                <a:cs typeface="Arial" panose="020B0604020202020204" pitchFamily="34" charset="0"/>
              </a:rPr>
              <a:t>εστιάζουμε</a:t>
            </a:r>
            <a:r>
              <a:rPr lang="en-US" sz="2400" dirty="0">
                <a:latin typeface="Arial" panose="020B0604020202020204" pitchFamily="34" charset="0"/>
                <a:cs typeface="Arial" panose="020B0604020202020204" pitchFamily="34" charset="0"/>
              </a:rPr>
              <a:t> </a:t>
            </a:r>
            <a:r>
              <a:rPr lang="el-GR" sz="2400" dirty="0">
                <a:latin typeface="Arial" panose="020B0604020202020204" pitchFamily="34" charset="0"/>
                <a:cs typeface="Arial" panose="020B0604020202020204" pitchFamily="34" charset="0"/>
              </a:rPr>
              <a:t>μόνο</a:t>
            </a:r>
            <a:r>
              <a:rPr lang="en-US" sz="2400" dirty="0">
                <a:latin typeface="Arial" panose="020B0604020202020204" pitchFamily="34" charset="0"/>
                <a:cs typeface="Arial" panose="020B0604020202020204" pitchFamily="34" charset="0"/>
              </a:rPr>
              <a:t> </a:t>
            </a:r>
            <a:r>
              <a:rPr lang="el-GR" sz="2400" dirty="0">
                <a:latin typeface="Arial" panose="020B0604020202020204" pitchFamily="34" charset="0"/>
                <a:cs typeface="Arial" panose="020B0604020202020204" pitchFamily="34" charset="0"/>
              </a:rPr>
              <a:t>σε</a:t>
            </a:r>
            <a:r>
              <a:rPr lang="en-US" sz="2400" dirty="0">
                <a:latin typeface="Arial" panose="020B0604020202020204" pitchFamily="34" charset="0"/>
                <a:cs typeface="Arial" panose="020B0604020202020204" pitchFamily="34" charset="0"/>
              </a:rPr>
              <a:t> </a:t>
            </a:r>
            <a:r>
              <a:rPr lang="el-GR" sz="2400" dirty="0">
                <a:latin typeface="Arial" panose="020B0604020202020204" pitchFamily="34" charset="0"/>
                <a:cs typeface="Arial" panose="020B0604020202020204" pitchFamily="34" charset="0"/>
              </a:rPr>
              <a:t>αυτό που</a:t>
            </a:r>
            <a:r>
              <a:rPr lang="en-US" sz="2400" dirty="0">
                <a:latin typeface="Arial" panose="020B0604020202020204" pitchFamily="34" charset="0"/>
                <a:cs typeface="Arial" panose="020B0604020202020204" pitchFamily="34" charset="0"/>
              </a:rPr>
              <a:t> </a:t>
            </a:r>
            <a:r>
              <a:rPr lang="el-GR" sz="2400" dirty="0">
                <a:latin typeface="Arial" panose="020B0604020202020204" pitchFamily="34" charset="0"/>
                <a:cs typeface="Arial" panose="020B0604020202020204" pitchFamily="34" charset="0"/>
              </a:rPr>
              <a:t>δεν</a:t>
            </a:r>
            <a:r>
              <a:rPr lang="en-US" sz="2400" dirty="0">
                <a:latin typeface="Arial" panose="020B0604020202020204" pitchFamily="34" charset="0"/>
                <a:cs typeface="Arial" panose="020B0604020202020204" pitchFamily="34" charset="0"/>
              </a:rPr>
              <a:t> </a:t>
            </a:r>
            <a:r>
              <a:rPr lang="el-GR" sz="2400" dirty="0">
                <a:latin typeface="Arial" panose="020B0604020202020204" pitchFamily="34" charset="0"/>
                <a:cs typeface="Arial" panose="020B0604020202020204" pitchFamily="34" charset="0"/>
              </a:rPr>
              <a:t>καταφέρνει</a:t>
            </a:r>
            <a:r>
              <a:rPr lang="en-US" sz="2400" dirty="0">
                <a:latin typeface="Arial" panose="020B0604020202020204" pitchFamily="34" charset="0"/>
                <a:cs typeface="Arial" panose="020B0604020202020204" pitchFamily="34" charset="0"/>
              </a:rPr>
              <a:t>, </a:t>
            </a:r>
            <a:r>
              <a:rPr lang="el-GR" sz="2400" dirty="0">
                <a:latin typeface="Arial" panose="020B0604020202020204" pitchFamily="34" charset="0"/>
                <a:cs typeface="Arial" panose="020B0604020202020204" pitchFamily="34" charset="0"/>
              </a:rPr>
              <a:t>αλλά</a:t>
            </a:r>
            <a:r>
              <a:rPr lang="en-US" sz="2400" dirty="0">
                <a:latin typeface="Arial" panose="020B0604020202020204" pitchFamily="34" charset="0"/>
                <a:cs typeface="Arial" panose="020B0604020202020204" pitchFamily="34" charset="0"/>
              </a:rPr>
              <a:t> και </a:t>
            </a:r>
            <a:r>
              <a:rPr lang="el-GR" sz="2400" dirty="0">
                <a:latin typeface="Arial" panose="020B0604020202020204" pitchFamily="34" charset="0"/>
                <a:cs typeface="Arial" panose="020B0604020202020204" pitchFamily="34" charset="0"/>
              </a:rPr>
              <a:t>σε όσα</a:t>
            </a:r>
            <a:r>
              <a:rPr lang="en-US" sz="2400" dirty="0">
                <a:latin typeface="Arial" panose="020B0604020202020204" pitchFamily="34" charset="0"/>
                <a:cs typeface="Arial" panose="020B0604020202020204" pitchFamily="34" charset="0"/>
              </a:rPr>
              <a:t> χρειάζεται για να μπορέσει να ανταποκριθεί.</a:t>
            </a:r>
          </a:p>
          <a:p>
            <a:pPr marL="0" indent="0">
              <a:buNone/>
            </a:pPr>
            <a:endParaRPr lang="en-US" dirty="0"/>
          </a:p>
        </p:txBody>
      </p:sp>
      <p:sp>
        <p:nvSpPr>
          <p:cNvPr id="5" name="Βέλος: Κάτω 4">
            <a:extLst>
              <a:ext uri="{FF2B5EF4-FFF2-40B4-BE49-F238E27FC236}">
                <a16:creationId xmlns:a16="http://schemas.microsoft.com/office/drawing/2014/main" xmlns="" id="{C18D8A3F-A1F5-0EAB-A333-30547B2AE507}"/>
              </a:ext>
            </a:extLst>
          </p:cNvPr>
          <p:cNvSpPr/>
          <p:nvPr/>
        </p:nvSpPr>
        <p:spPr>
          <a:xfrm>
            <a:off x="4886038" y="4829866"/>
            <a:ext cx="554182" cy="31403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011544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C9AF363-6850-30C0-4F62-26930530876D}"/>
              </a:ext>
            </a:extLst>
          </p:cNvPr>
          <p:cNvSpPr txBox="1">
            <a:spLocks noGrp="1"/>
          </p:cNvSpPr>
          <p:nvPr>
            <p:ph type="title"/>
          </p:nvPr>
        </p:nvSpPr>
        <p:spPr/>
        <p:txBody>
          <a:bodyPr/>
          <a:lstStyle/>
          <a:p>
            <a:pPr lvl="0"/>
            <a:r>
              <a:rPr lang="en-US" sz="4000"/>
              <a:t>Τι μπορούμε να αλλάξουμε στην τάξη;</a:t>
            </a:r>
          </a:p>
        </p:txBody>
      </p:sp>
      <p:sp>
        <p:nvSpPr>
          <p:cNvPr id="3" name="Θέση περιεχομένου 2">
            <a:extLst>
              <a:ext uri="{FF2B5EF4-FFF2-40B4-BE49-F238E27FC236}">
                <a16:creationId xmlns:a16="http://schemas.microsoft.com/office/drawing/2014/main" xmlns="" id="{18E3F802-85C5-9D2E-32F1-2F603F49F029}"/>
              </a:ext>
            </a:extLst>
          </p:cNvPr>
          <p:cNvSpPr txBox="1">
            <a:spLocks noGrp="1"/>
          </p:cNvSpPr>
          <p:nvPr>
            <p:ph idx="1"/>
          </p:nvPr>
        </p:nvSpPr>
        <p:spPr>
          <a:xfrm>
            <a:off x="1371600" y="1385455"/>
            <a:ext cx="9601200" cy="4978400"/>
          </a:xfrm>
        </p:spPr>
        <p:txBody>
          <a:bodyPr>
            <a:normAutofit/>
          </a:bodyPr>
          <a:lstStyle/>
          <a:p>
            <a:pPr lvl="0">
              <a:lnSpc>
                <a:spcPct val="70000"/>
              </a:lnSpc>
            </a:pPr>
            <a:r>
              <a:rPr lang="el-GR" sz="2200" b="1" dirty="0"/>
              <a:t>Μικρές </a:t>
            </a:r>
            <a:r>
              <a:rPr lang="en-US" sz="2200" b="1" dirty="0"/>
              <a:t>α</a:t>
            </a:r>
            <a:r>
              <a:rPr lang="en-US" sz="2200" b="1" dirty="0" err="1"/>
              <a:t>λλ</a:t>
            </a:r>
            <a:r>
              <a:rPr lang="en-US" sz="2200" b="1" dirty="0"/>
              <a:t>αγές, ουσιαστική υποστήριξη</a:t>
            </a:r>
          </a:p>
          <a:p>
            <a:pPr lvl="0">
              <a:lnSpc>
                <a:spcPct val="70000"/>
              </a:lnSpc>
            </a:pPr>
            <a:r>
              <a:rPr lang="en-US" sz="2200" dirty="0" err="1"/>
              <a:t>Δίνουμε</a:t>
            </a:r>
            <a:r>
              <a:rPr lang="en-US" sz="2200" dirty="0"/>
              <a:t> σα</a:t>
            </a:r>
            <a:r>
              <a:rPr lang="en-US" sz="2200" dirty="0" err="1"/>
              <a:t>φείς</a:t>
            </a:r>
            <a:r>
              <a:rPr lang="en-US" sz="2200" dirty="0"/>
              <a:t> </a:t>
            </a:r>
            <a:r>
              <a:rPr lang="en-US" sz="2200" dirty="0" err="1"/>
              <a:t>οδηγίες</a:t>
            </a:r>
            <a:endParaRPr lang="en-US" sz="2200" dirty="0"/>
          </a:p>
          <a:p>
            <a:pPr lvl="0">
              <a:lnSpc>
                <a:spcPct val="70000"/>
              </a:lnSpc>
            </a:pPr>
            <a:r>
              <a:rPr lang="en-US" sz="2200" dirty="0" err="1"/>
              <a:t>Έν</a:t>
            </a:r>
            <a:r>
              <a:rPr lang="en-US" sz="2200" dirty="0"/>
              <a:t>α βήμα κάθε φορά, με </a:t>
            </a:r>
            <a:r>
              <a:rPr lang="en-US" sz="2200" b="1" dirty="0"/>
              <a:t>οπτικές υπενθυμίσεις </a:t>
            </a:r>
            <a:r>
              <a:rPr lang="en-US" sz="2200" dirty="0"/>
              <a:t>όπου χρειάζεται.</a:t>
            </a:r>
          </a:p>
          <a:p>
            <a:pPr lvl="0">
              <a:lnSpc>
                <a:spcPct val="70000"/>
              </a:lnSpc>
            </a:pPr>
            <a:r>
              <a:rPr lang="el-GR" sz="2200" dirty="0"/>
              <a:t>Χωρίζουμε</a:t>
            </a:r>
            <a:r>
              <a:rPr lang="en-US" sz="2200" dirty="0"/>
              <a:t> </a:t>
            </a:r>
            <a:r>
              <a:rPr lang="en-US" sz="2200" dirty="0" err="1"/>
              <a:t>την</a:t>
            </a:r>
            <a:r>
              <a:rPr lang="en-US" sz="2200" dirty="0"/>
              <a:t> </a:t>
            </a:r>
            <a:r>
              <a:rPr lang="en-US" sz="2200" dirty="0" err="1"/>
              <a:t>εργ</a:t>
            </a:r>
            <a:r>
              <a:rPr lang="en-US" sz="2200" dirty="0"/>
              <a:t>ασία σε μικρότερα βήματα</a:t>
            </a:r>
          </a:p>
          <a:p>
            <a:pPr lvl="0">
              <a:lnSpc>
                <a:spcPct val="70000"/>
              </a:lnSpc>
            </a:pPr>
            <a:r>
              <a:rPr lang="en-US" sz="2200" dirty="0" err="1"/>
              <a:t>Βοηθάμε</a:t>
            </a:r>
            <a:r>
              <a:rPr lang="en-US" sz="2200" dirty="0"/>
              <a:t> </a:t>
            </a:r>
            <a:r>
              <a:rPr lang="en-US" sz="2200" dirty="0" err="1"/>
              <a:t>το</a:t>
            </a:r>
            <a:r>
              <a:rPr lang="en-US" sz="2200" dirty="0"/>
              <a:t> πα</a:t>
            </a:r>
            <a:r>
              <a:rPr lang="en-US" sz="2200" dirty="0" err="1"/>
              <a:t>ιδί</a:t>
            </a:r>
            <a:r>
              <a:rPr lang="en-US" sz="2200" dirty="0"/>
              <a:t> να παρα</a:t>
            </a:r>
            <a:r>
              <a:rPr lang="en-US" sz="2200" dirty="0" err="1"/>
              <a:t>κολουθεί</a:t>
            </a:r>
            <a:r>
              <a:rPr lang="en-US" sz="2200" dirty="0"/>
              <a:t> </a:t>
            </a:r>
            <a:r>
              <a:rPr lang="en-US" sz="2200" dirty="0" err="1"/>
              <a:t>την</a:t>
            </a:r>
            <a:r>
              <a:rPr lang="en-US" sz="2200" dirty="0"/>
              <a:t> π</a:t>
            </a:r>
            <a:r>
              <a:rPr lang="en-US" sz="2200" dirty="0" err="1"/>
              <a:t>ρόοδό</a:t>
            </a:r>
            <a:r>
              <a:rPr lang="en-US" sz="2200" dirty="0"/>
              <a:t> </a:t>
            </a:r>
            <a:r>
              <a:rPr lang="en-US" sz="2200" dirty="0" err="1"/>
              <a:t>του</a:t>
            </a:r>
            <a:r>
              <a:rPr lang="en-US" sz="2200" dirty="0"/>
              <a:t> και να </a:t>
            </a:r>
            <a:r>
              <a:rPr lang="en-US" sz="2200" dirty="0" err="1"/>
              <a:t>ολοκληρώνει</a:t>
            </a:r>
            <a:r>
              <a:rPr lang="en-US" sz="2200" dirty="0"/>
              <a:t> </a:t>
            </a:r>
            <a:r>
              <a:rPr lang="en-US" sz="2200" dirty="0" err="1"/>
              <a:t>στ</a:t>
            </a:r>
            <a:r>
              <a:rPr lang="en-US" sz="2200" dirty="0"/>
              <a:t>αδιακά.</a:t>
            </a:r>
          </a:p>
          <a:p>
            <a:pPr lvl="0">
              <a:lnSpc>
                <a:spcPct val="70000"/>
              </a:lnSpc>
            </a:pPr>
            <a:r>
              <a:rPr lang="en-US" sz="2200" dirty="0" err="1"/>
              <a:t>Προ</a:t>
            </a:r>
            <a:r>
              <a:rPr lang="en-US" sz="2200" dirty="0"/>
              <a:t>βλέπουμε </a:t>
            </a:r>
            <a:r>
              <a:rPr lang="en-US" sz="2200" b="1" dirty="0"/>
              <a:t>ευκαιρίες κίνησης</a:t>
            </a:r>
          </a:p>
          <a:p>
            <a:pPr lvl="0">
              <a:lnSpc>
                <a:spcPct val="70000"/>
              </a:lnSpc>
            </a:pPr>
            <a:r>
              <a:rPr lang="en-US" sz="2200" dirty="0" err="1"/>
              <a:t>Οργ</a:t>
            </a:r>
            <a:r>
              <a:rPr lang="en-US" sz="2200" dirty="0"/>
              <a:t>ανώνουμε </a:t>
            </a:r>
            <a:r>
              <a:rPr lang="en-US" sz="2200" b="1" dirty="0"/>
              <a:t>σύντομα διαλείμματα</a:t>
            </a:r>
            <a:r>
              <a:rPr lang="en-US" sz="2200" dirty="0"/>
              <a:t> κίνησης, όπου είναι εφικτό.</a:t>
            </a:r>
          </a:p>
          <a:p>
            <a:pPr lvl="0">
              <a:lnSpc>
                <a:spcPct val="70000"/>
              </a:lnSpc>
            </a:pPr>
            <a:r>
              <a:rPr lang="en-US" sz="2200" dirty="0" err="1"/>
              <a:t>Ενισχύουμε</a:t>
            </a:r>
            <a:r>
              <a:rPr lang="en-US" sz="2200" dirty="0"/>
              <a:t> </a:t>
            </a:r>
            <a:r>
              <a:rPr lang="en-US" sz="2200" dirty="0" err="1"/>
              <a:t>την</a:t>
            </a:r>
            <a:r>
              <a:rPr lang="en-US" sz="2200" dirty="0"/>
              <a:t> π</a:t>
            </a:r>
            <a:r>
              <a:rPr lang="en-US" sz="2200" dirty="0" err="1"/>
              <a:t>ροσ</a:t>
            </a:r>
            <a:r>
              <a:rPr lang="en-US" sz="2200" dirty="0"/>
              <a:t>πάθεια και τη συνεργασία</a:t>
            </a:r>
          </a:p>
          <a:p>
            <a:pPr lvl="0">
              <a:lnSpc>
                <a:spcPct val="70000"/>
              </a:lnSpc>
            </a:pPr>
            <a:r>
              <a:rPr lang="en-US" sz="2200" dirty="0" err="1"/>
              <a:t>Αν</a:t>
            </a:r>
            <a:r>
              <a:rPr lang="en-US" sz="2200" dirty="0"/>
              <a:t>αγνωρίζουμε συγκεκριμένα όσα καταφέρνει και διδάσκουμε τις κοινωνικές δεξιότητες που χρειάζεται.</a:t>
            </a:r>
          </a:p>
          <a:p>
            <a:pPr lvl="0">
              <a:lnSpc>
                <a:spcPct val="70000"/>
              </a:lnSpc>
            </a:pPr>
            <a:r>
              <a:rPr lang="en-US" sz="2200" dirty="0" err="1"/>
              <a:t>Στόχος</a:t>
            </a:r>
            <a:r>
              <a:rPr lang="en-US" sz="2200" dirty="0"/>
              <a:t> </a:t>
            </a:r>
            <a:r>
              <a:rPr lang="en-US" sz="2200" dirty="0" err="1"/>
              <a:t>δεν</a:t>
            </a:r>
            <a:r>
              <a:rPr lang="en-US" sz="2200" dirty="0"/>
              <a:t> </a:t>
            </a:r>
            <a:r>
              <a:rPr lang="en-US" sz="2200" dirty="0" err="1"/>
              <a:t>είν</a:t>
            </a:r>
            <a:r>
              <a:rPr lang="en-US" sz="2200" dirty="0"/>
              <a:t>αι απλώς να σταματήσει μια συμπεριφορά, αλλά να βοηθήσουμε το παιδί να αναπτύξει δεξιότητες και να συμμετέχει </a:t>
            </a:r>
            <a:r>
              <a:rPr lang="en-US" sz="2200" b="1" dirty="0"/>
              <a:t>ουσιαστικά </a:t>
            </a:r>
            <a:r>
              <a:rPr lang="en-US" sz="2200" dirty="0"/>
              <a:t>στην τάξη.</a:t>
            </a:r>
          </a:p>
          <a:p>
            <a:pPr lvl="0">
              <a:lnSpc>
                <a:spcPct val="70000"/>
              </a:lnSpc>
            </a:pPr>
            <a:endParaRPr lang="en-US" sz="2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78214D6-35D9-6F45-0646-2FB915F32F9E}"/>
              </a:ext>
            </a:extLst>
          </p:cNvPr>
          <p:cNvSpPr>
            <a:spLocks noGrp="1"/>
          </p:cNvSpPr>
          <p:nvPr>
            <p:ph type="title"/>
          </p:nvPr>
        </p:nvSpPr>
        <p:spPr/>
        <p:txBody>
          <a:bodyPr/>
          <a:lstStyle/>
          <a:p>
            <a:r>
              <a:rPr lang="el-GR" b="1" dirty="0"/>
              <a:t>Διαταραχές Αυτιστικού Φάσματος</a:t>
            </a:r>
            <a:endParaRPr lang="en-US" dirty="0"/>
          </a:p>
        </p:txBody>
      </p:sp>
      <p:sp>
        <p:nvSpPr>
          <p:cNvPr id="3" name="Θέση περιεχομένου 2">
            <a:extLst>
              <a:ext uri="{FF2B5EF4-FFF2-40B4-BE49-F238E27FC236}">
                <a16:creationId xmlns:a16="http://schemas.microsoft.com/office/drawing/2014/main" xmlns="" id="{828EEF00-8252-D60E-50C6-7201C0F4C354}"/>
              </a:ext>
            </a:extLst>
          </p:cNvPr>
          <p:cNvSpPr>
            <a:spLocks noGrp="1"/>
          </p:cNvSpPr>
          <p:nvPr>
            <p:ph idx="1"/>
          </p:nvPr>
        </p:nvSpPr>
        <p:spPr>
          <a:xfrm>
            <a:off x="1371600" y="1348509"/>
            <a:ext cx="9601200" cy="5163127"/>
          </a:xfrm>
        </p:spPr>
        <p:txBody>
          <a:bodyPr>
            <a:normAutofit lnSpcReduction="10000"/>
          </a:bodyPr>
          <a:lstStyle/>
          <a:p>
            <a:r>
              <a:rPr lang="el-GR" dirty="0"/>
              <a:t>Διαταραχή Αυτιστικού Φάσματος (ΔΑΦ) αποτελεί μια </a:t>
            </a:r>
            <a:r>
              <a:rPr lang="el-GR" dirty="0" err="1"/>
              <a:t>νευροαναπτυξιακή</a:t>
            </a:r>
            <a:r>
              <a:rPr lang="el-GR" dirty="0"/>
              <a:t> διαταραχή, η οποία επηρεάζει κυρίως:</a:t>
            </a:r>
            <a:endParaRPr lang="en-US" dirty="0"/>
          </a:p>
          <a:p>
            <a:pPr marL="285750" indent="-285750">
              <a:buFont typeface="Arial" panose="020B0604020202020204" pitchFamily="34" charset="0"/>
              <a:buChar char="•"/>
            </a:pPr>
            <a:r>
              <a:rPr lang="el-GR" dirty="0"/>
              <a:t>-την κοινωνική επικοινωνία</a:t>
            </a:r>
            <a:endParaRPr lang="en-US" dirty="0"/>
          </a:p>
          <a:p>
            <a:pPr marL="285750" indent="-285750">
              <a:buFont typeface="Arial" panose="020B0604020202020204" pitchFamily="34" charset="0"/>
              <a:buChar char="•"/>
            </a:pPr>
            <a:r>
              <a:rPr lang="el-GR" dirty="0"/>
              <a:t>-την κοινωνική αλληλεπίδραση</a:t>
            </a:r>
            <a:endParaRPr lang="en-US" dirty="0"/>
          </a:p>
          <a:p>
            <a:pPr marL="285750" indent="-285750">
              <a:buFont typeface="Arial" panose="020B0604020202020204" pitchFamily="34" charset="0"/>
              <a:buChar char="•"/>
            </a:pPr>
            <a:r>
              <a:rPr lang="el-GR" dirty="0"/>
              <a:t>-τη συμπεριφορά και τα ενδιαφέροντα</a:t>
            </a:r>
            <a:endParaRPr lang="en-US" dirty="0"/>
          </a:p>
          <a:p>
            <a:r>
              <a:rPr lang="el-GR" dirty="0"/>
              <a:t>Ο όρος «φάσμα» υποδηλώνει ότι ο αυτισμός εκδηλώνεται με </a:t>
            </a:r>
            <a:r>
              <a:rPr lang="el-GR" b="1" dirty="0"/>
              <a:t>διαφορετικό τρόπο και ένταση </a:t>
            </a:r>
            <a:r>
              <a:rPr lang="el-GR" dirty="0"/>
              <a:t>σε κάθε άτομο. Έτσι, υπάρχουν έφηβοι με υψηλή λειτουργικότητα και καλή λεκτική ικανότητα, αλλά με σημαντικές δυσκολίες στην κοινωνική κατανόηση.</a:t>
            </a:r>
          </a:p>
          <a:p>
            <a:r>
              <a:rPr lang="el-GR" dirty="0"/>
              <a:t>τα άτομα με αυτισμό παρουσιάζουν δυσκολίες στην «θεωρία του νου», δηλαδή:</a:t>
            </a:r>
            <a:endParaRPr lang="en-US" dirty="0"/>
          </a:p>
          <a:p>
            <a:pPr marL="285750" indent="-285750">
              <a:buFont typeface="Arial" panose="020B0604020202020204" pitchFamily="34" charset="0"/>
              <a:buChar char="•"/>
            </a:pPr>
            <a:r>
              <a:rPr lang="el-GR" dirty="0"/>
              <a:t>στην ικανότητα να κατανοούν τις σκέψεις,</a:t>
            </a:r>
          </a:p>
          <a:p>
            <a:pPr marL="285750" indent="-285750">
              <a:buFont typeface="Arial" panose="020B0604020202020204" pitchFamily="34" charset="0"/>
              <a:buChar char="•"/>
            </a:pPr>
            <a:r>
              <a:rPr lang="el-GR" dirty="0"/>
              <a:t> τα συναισθήματα και </a:t>
            </a:r>
          </a:p>
          <a:p>
            <a:pPr marL="285750" indent="-285750">
              <a:buFont typeface="Arial" panose="020B0604020202020204" pitchFamily="34" charset="0"/>
              <a:buChar char="•"/>
            </a:pPr>
            <a:r>
              <a:rPr lang="el-GR" dirty="0"/>
              <a:t>τις προθέσεις των άλλων.</a:t>
            </a:r>
            <a:endParaRPr lang="en-US" dirty="0"/>
          </a:p>
          <a:p>
            <a:r>
              <a:rPr lang="el-GR" dirty="0"/>
              <a:t>Αυτό δεν σημαίνει ότι δεν έχουν συναισθήματα, αλλά ότι: δυσκολεύονται να τα αναγνωρίσουν και να τα ερμηνεύσουν στους άλλους</a:t>
            </a:r>
            <a:endParaRPr lang="en-US" dirty="0"/>
          </a:p>
          <a:p>
            <a:endParaRPr lang="en-US" dirty="0"/>
          </a:p>
          <a:p>
            <a:endParaRPr lang="en-US" dirty="0"/>
          </a:p>
        </p:txBody>
      </p:sp>
    </p:spTree>
    <p:extLst>
      <p:ext uri="{BB962C8B-B14F-4D97-AF65-F5344CB8AC3E}">
        <p14:creationId xmlns:p14="http://schemas.microsoft.com/office/powerpoint/2010/main" xmlns="" val="2942961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608633CA-37A7-C5A2-9D33-149897A499A0}"/>
              </a:ext>
            </a:extLst>
          </p:cNvPr>
          <p:cNvSpPr>
            <a:spLocks noGrp="1"/>
          </p:cNvSpPr>
          <p:nvPr>
            <p:ph idx="1"/>
          </p:nvPr>
        </p:nvSpPr>
        <p:spPr>
          <a:xfrm>
            <a:off x="1371600" y="535709"/>
            <a:ext cx="9601200" cy="5735782"/>
          </a:xfrm>
        </p:spPr>
        <p:txBody>
          <a:bodyPr>
            <a:normAutofit fontScale="92500"/>
          </a:bodyPr>
          <a:lstStyle/>
          <a:p>
            <a:pPr algn="just"/>
            <a:r>
              <a:rPr lang="en-US" sz="2400" dirty="0"/>
              <a:t>Ο </a:t>
            </a:r>
            <a:r>
              <a:rPr lang="en-US" sz="2400" dirty="0" err="1"/>
              <a:t>Νικόλ</a:t>
            </a:r>
            <a:r>
              <a:rPr lang="en-US" sz="2400" dirty="0"/>
              <a:t>ας είναι μαθητής Β΄ Δημοτικού. </a:t>
            </a:r>
            <a:r>
              <a:rPr lang="en-US" sz="2400" dirty="0" err="1"/>
              <a:t>Δι</a:t>
            </a:r>
            <a:r>
              <a:rPr lang="en-US" sz="2400" dirty="0"/>
              <a:t>αβάζει με ευχέρεια, θυμάται πολλές πληροφορίες για τους πλανήτες και χαίρεται να μοιράζεται τις γνώσεις του. </a:t>
            </a:r>
            <a:r>
              <a:rPr lang="en-US" sz="2400" dirty="0" err="1"/>
              <a:t>Ωστόσο</a:t>
            </a:r>
            <a:r>
              <a:rPr lang="en-US" sz="2400" dirty="0"/>
              <a:t>, </a:t>
            </a:r>
            <a:r>
              <a:rPr lang="en-US" sz="2400" dirty="0" err="1"/>
              <a:t>συχνά</a:t>
            </a:r>
            <a:r>
              <a:rPr lang="en-US" sz="2400" dirty="0"/>
              <a:t> π</a:t>
            </a:r>
            <a:r>
              <a:rPr lang="en-US" sz="2400" dirty="0" err="1"/>
              <a:t>ροτιμά</a:t>
            </a:r>
            <a:r>
              <a:rPr lang="en-US" sz="2400" dirty="0"/>
              <a:t> να α</a:t>
            </a:r>
            <a:r>
              <a:rPr lang="en-US" sz="2400" dirty="0" err="1"/>
              <a:t>σχολείτ</a:t>
            </a:r>
            <a:r>
              <a:rPr lang="en-US" sz="2400" dirty="0"/>
              <a:t>αι μόνος του με δραστηριότητες που τον ενδιαφέρουν.</a:t>
            </a:r>
            <a:r>
              <a:rPr lang="el-GR" sz="2400" dirty="0"/>
              <a:t> </a:t>
            </a:r>
            <a:r>
              <a:rPr lang="en-US" sz="2400" dirty="0" err="1"/>
              <a:t>Μι</a:t>
            </a:r>
            <a:r>
              <a:rPr lang="en-US" sz="2400" dirty="0"/>
              <a:t>α μέρα, η δασκάλα ανακοινώνει μια αλλαγή στο καθημερινό πρόγραμμα. </a:t>
            </a:r>
            <a:r>
              <a:rPr lang="en-US" sz="2400" dirty="0" err="1"/>
              <a:t>Αντί</a:t>
            </a:r>
            <a:r>
              <a:rPr lang="en-US" sz="2400" dirty="0"/>
              <a:t> </a:t>
            </a:r>
            <a:r>
              <a:rPr lang="en-US" sz="2400" dirty="0" err="1"/>
              <a:t>γι</a:t>
            </a:r>
            <a:r>
              <a:rPr lang="en-US" sz="2400" dirty="0"/>
              <a:t>α Μαθηματικά, η τάξη θα πάει στην αίθουσα εκδηλώσεων για μια πρόβα. Ο </a:t>
            </a:r>
            <a:r>
              <a:rPr lang="en-US" sz="2400" dirty="0" err="1"/>
              <a:t>Νικόλ</a:t>
            </a:r>
            <a:r>
              <a:rPr lang="en-US" sz="2400" dirty="0"/>
              <a:t>ας δυσκολεύεται να αποδεχτεί την αλλαγή και ρωτά επανειλημμένα πότε θα επιστρέψουν στο αρχικό πρόγραμμα.</a:t>
            </a:r>
            <a:r>
              <a:rPr lang="el-GR" sz="2400" dirty="0"/>
              <a:t> </a:t>
            </a:r>
            <a:r>
              <a:rPr lang="en-US" sz="2400" dirty="0" err="1"/>
              <a:t>Στην</a:t>
            </a:r>
            <a:r>
              <a:rPr lang="en-US" sz="2400" dirty="0"/>
              <a:t> α</a:t>
            </a:r>
            <a:r>
              <a:rPr lang="en-US" sz="2400" dirty="0" err="1"/>
              <a:t>ίθουσ</a:t>
            </a:r>
            <a:r>
              <a:rPr lang="en-US" sz="2400" dirty="0"/>
              <a:t>α εκδηλώσεων, ο δυνατός θόρυβος τον αναστατώνει. Κα</a:t>
            </a:r>
            <a:r>
              <a:rPr lang="en-US" sz="2400" dirty="0" err="1"/>
              <a:t>λύ</a:t>
            </a:r>
            <a:r>
              <a:rPr lang="en-US" sz="2400" dirty="0"/>
              <a:t>πτει τα αυτιά του και, όταν ένας συμμαθητής τον αγγίζει στον ώμο, φωνάζει: «Μη με ακουμπάς! </a:t>
            </a:r>
            <a:r>
              <a:rPr lang="en-US" sz="2400" dirty="0" err="1"/>
              <a:t>Θέλω</a:t>
            </a:r>
            <a:r>
              <a:rPr lang="en-US" sz="2400" dirty="0"/>
              <a:t> να </a:t>
            </a:r>
            <a:r>
              <a:rPr lang="el-GR" sz="2400" dirty="0"/>
              <a:t>πάω στην</a:t>
            </a:r>
            <a:r>
              <a:rPr lang="en-US" sz="2400" dirty="0"/>
              <a:t> </a:t>
            </a:r>
            <a:r>
              <a:rPr lang="el-GR" sz="2400" dirty="0"/>
              <a:t>τάξη</a:t>
            </a:r>
            <a:r>
              <a:rPr lang="en-US" sz="2400" dirty="0"/>
              <a:t> μας».</a:t>
            </a:r>
            <a:r>
              <a:rPr lang="el-GR" sz="2400" dirty="0"/>
              <a:t>  </a:t>
            </a:r>
            <a:r>
              <a:rPr lang="en-US" sz="2400" dirty="0" err="1"/>
              <a:t>Στο</a:t>
            </a:r>
            <a:r>
              <a:rPr lang="en-US" sz="2400" dirty="0"/>
              <a:t> </a:t>
            </a:r>
            <a:r>
              <a:rPr lang="en-US" sz="2400" dirty="0" err="1"/>
              <a:t>διάλειμμ</a:t>
            </a:r>
            <a:r>
              <a:rPr lang="en-US" sz="2400" dirty="0"/>
              <a:t>α δυσκολεύεται να ακολουθήσει ένα παιχνίδι του οποίου οι κανόνες αλλάζουν αυθόρμητα. Επ</a:t>
            </a:r>
            <a:r>
              <a:rPr lang="en-US" sz="2400" dirty="0" err="1"/>
              <a:t>ιμένει</a:t>
            </a:r>
            <a:r>
              <a:rPr lang="en-US" sz="2400" dirty="0"/>
              <a:t> </a:t>
            </a:r>
            <a:r>
              <a:rPr lang="en-US" sz="2400" dirty="0" err="1"/>
              <a:t>στον</a:t>
            </a:r>
            <a:r>
              <a:rPr lang="en-US" sz="2400" dirty="0"/>
              <a:t> </a:t>
            </a:r>
            <a:r>
              <a:rPr lang="en-US" sz="2400" dirty="0" err="1"/>
              <a:t>τρό</a:t>
            </a:r>
            <a:r>
              <a:rPr lang="en-US" sz="2400" dirty="0"/>
              <a:t>πο που θεωρεί σωστό και, όταν οι συμμαθητές του αστειεύονται μαζί του, απομακρύνεται εκνευρισμένος.</a:t>
            </a:r>
            <a:r>
              <a:rPr lang="el-GR" sz="2400" dirty="0"/>
              <a:t> Σε μια</a:t>
            </a:r>
            <a:r>
              <a:rPr lang="en-US" sz="2400" dirty="0"/>
              <a:t> δραστηριότητα ζωγραφικής, επιλέγει να σχεδιάσει πλανήτες με πολλές λεπτομέρειες και δυσκολεύεται να στρέψει την προσοχή του στις ιδέες των άλλων παιδιών.</a:t>
            </a:r>
            <a:r>
              <a:rPr lang="el-GR" sz="2400" dirty="0"/>
              <a:t> Αργότερα</a:t>
            </a:r>
            <a:r>
              <a:rPr lang="en-US" sz="2400" dirty="0"/>
              <a:t>, σε μια ήσυχη συζήτηση με τη δασκάλα, της λέει: «Δεν μου άρεσε σήμερα. </a:t>
            </a:r>
            <a:r>
              <a:rPr lang="el-GR" sz="2400" dirty="0"/>
              <a:t>Δεν ήξερα</a:t>
            </a:r>
            <a:r>
              <a:rPr lang="en-US" sz="2400" dirty="0"/>
              <a:t> τι θα γίνει και είχε πολύ θόρυβο».</a:t>
            </a:r>
          </a:p>
          <a:p>
            <a:endParaRPr lang="en-US" dirty="0"/>
          </a:p>
        </p:txBody>
      </p:sp>
    </p:spTree>
    <p:extLst>
      <p:ext uri="{BB962C8B-B14F-4D97-AF65-F5344CB8AC3E}">
        <p14:creationId xmlns:p14="http://schemas.microsoft.com/office/powerpoint/2010/main" xmlns="" val="1668222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18D26F92-D883-1C8A-EC75-F323FC7CB952}"/>
              </a:ext>
            </a:extLst>
          </p:cNvPr>
          <p:cNvSpPr>
            <a:spLocks noGrp="1"/>
          </p:cNvSpPr>
          <p:nvPr>
            <p:ph idx="1"/>
          </p:nvPr>
        </p:nvSpPr>
        <p:spPr>
          <a:xfrm>
            <a:off x="1371600" y="286327"/>
            <a:ext cx="9601200" cy="5581073"/>
          </a:xfrm>
        </p:spPr>
        <p:txBody>
          <a:bodyPr/>
          <a:lstStyle/>
          <a:p>
            <a:pPr lvl="0"/>
            <a:r>
              <a:rPr lang="el-GR" dirty="0"/>
              <a:t>Ποια</a:t>
            </a:r>
            <a:r>
              <a:rPr lang="en-US" dirty="0"/>
              <a:t> θετικά στοιχεία και ποιες δυνατότητες εντοπίζετε στον Νικόλα;</a:t>
            </a:r>
          </a:p>
          <a:p>
            <a:pPr lvl="0"/>
            <a:r>
              <a:rPr lang="el-GR" dirty="0"/>
              <a:t>Ποιες συμπεριφορές</a:t>
            </a:r>
            <a:r>
              <a:rPr lang="en-US" dirty="0"/>
              <a:t> παρατηρείτε; Ποιες θα μπορούσαν αρχικά να παρερμηνευθούν ως ανυπακοή, αγένεια ή πείσμα;</a:t>
            </a:r>
          </a:p>
          <a:p>
            <a:pPr lvl="0"/>
            <a:r>
              <a:rPr lang="el-GR" dirty="0"/>
              <a:t>Τι</a:t>
            </a:r>
            <a:r>
              <a:rPr lang="en-US" dirty="0"/>
              <a:t> </a:t>
            </a:r>
            <a:r>
              <a:rPr lang="el-GR" dirty="0"/>
              <a:t>μπορεί</a:t>
            </a:r>
            <a:r>
              <a:rPr lang="en-US" dirty="0"/>
              <a:t> να </a:t>
            </a:r>
            <a:r>
              <a:rPr lang="el-GR" dirty="0"/>
              <a:t>δυσκολεύει</a:t>
            </a:r>
            <a:r>
              <a:rPr lang="en-US" dirty="0"/>
              <a:t> </a:t>
            </a:r>
            <a:r>
              <a:rPr lang="el-GR" dirty="0"/>
              <a:t>τον</a:t>
            </a:r>
            <a:r>
              <a:rPr lang="en-US" dirty="0"/>
              <a:t> </a:t>
            </a:r>
            <a:r>
              <a:rPr lang="el-GR" dirty="0"/>
              <a:t>Νικόλα</a:t>
            </a:r>
            <a:r>
              <a:rPr lang="en-US" dirty="0"/>
              <a:t> στις συγκεκριμένες καταστάσεις;</a:t>
            </a:r>
          </a:p>
          <a:p>
            <a:endParaRPr lang="en-US" dirty="0"/>
          </a:p>
        </p:txBody>
      </p:sp>
      <p:pic>
        <p:nvPicPr>
          <p:cNvPr id="5" name="Εικόνα 4">
            <a:extLst>
              <a:ext uri="{FF2B5EF4-FFF2-40B4-BE49-F238E27FC236}">
                <a16:creationId xmlns:a16="http://schemas.microsoft.com/office/drawing/2014/main" xmlns="" id="{22FFF966-1083-3C5E-8CA4-0AD8AB4CC9F2}"/>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524000" y="2493818"/>
            <a:ext cx="9144000" cy="3792682"/>
          </a:xfrm>
          <a:prstGeom prst="rect">
            <a:avLst/>
          </a:prstGeom>
        </p:spPr>
      </p:pic>
    </p:spTree>
    <p:extLst>
      <p:ext uri="{BB962C8B-B14F-4D97-AF65-F5344CB8AC3E}">
        <p14:creationId xmlns:p14="http://schemas.microsoft.com/office/powerpoint/2010/main" xmlns="" val="1442352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33E6AB0-DBBA-71CF-9849-6EA5AF76D612}"/>
              </a:ext>
            </a:extLst>
          </p:cNvPr>
          <p:cNvSpPr>
            <a:spLocks noGrp="1"/>
          </p:cNvSpPr>
          <p:nvPr>
            <p:ph type="title"/>
          </p:nvPr>
        </p:nvSpPr>
        <p:spPr>
          <a:xfrm>
            <a:off x="838203" y="286327"/>
            <a:ext cx="10515600" cy="526473"/>
          </a:xfrm>
        </p:spPr>
        <p:txBody>
          <a:bodyPr>
            <a:normAutofit fontScale="90000"/>
          </a:bodyPr>
          <a:lstStyle/>
          <a:p>
            <a:r>
              <a:rPr lang="el-GR" dirty="0"/>
              <a:t>Ενδεικτικοί άξονες διαχείρισης μέσα στη τάξη</a:t>
            </a:r>
            <a:endParaRPr lang="en-US" dirty="0"/>
          </a:p>
        </p:txBody>
      </p:sp>
      <p:sp>
        <p:nvSpPr>
          <p:cNvPr id="3" name="Θέση περιεχομένου 2">
            <a:extLst>
              <a:ext uri="{FF2B5EF4-FFF2-40B4-BE49-F238E27FC236}">
                <a16:creationId xmlns:a16="http://schemas.microsoft.com/office/drawing/2014/main" xmlns="" id="{615F427B-AA36-10A1-C20A-5A2EC5D70DD7}"/>
              </a:ext>
            </a:extLst>
          </p:cNvPr>
          <p:cNvSpPr>
            <a:spLocks noGrp="1"/>
          </p:cNvSpPr>
          <p:nvPr>
            <p:ph idx="1"/>
          </p:nvPr>
        </p:nvSpPr>
        <p:spPr>
          <a:xfrm>
            <a:off x="838203" y="1025236"/>
            <a:ext cx="10515600" cy="5546437"/>
          </a:xfrm>
        </p:spPr>
        <p:txBody>
          <a:bodyPr>
            <a:normAutofit fontScale="85000" lnSpcReduction="20000"/>
          </a:bodyPr>
          <a:lstStyle/>
          <a:p>
            <a:pPr marL="0" indent="0">
              <a:buNone/>
            </a:pPr>
            <a:r>
              <a:rPr lang="en-US" dirty="0">
                <a:latin typeface="Arial" panose="020B0604020202020204" pitchFamily="34" charset="0"/>
                <a:cs typeface="Arial" panose="020B0604020202020204" pitchFamily="34" charset="0"/>
              </a:rPr>
              <a:t>1</a:t>
            </a:r>
            <a:r>
              <a:rPr lang="en-US" b="1" dirty="0">
                <a:latin typeface="Arial" panose="020B0604020202020204" pitchFamily="34" charset="0"/>
                <a:cs typeface="Arial" panose="020B0604020202020204" pitchFamily="34" charset="0"/>
              </a:rPr>
              <a:t>. </a:t>
            </a:r>
            <a:r>
              <a:rPr lang="el-GR" b="1" dirty="0" err="1">
                <a:latin typeface="Arial" panose="020B0604020202020204" pitchFamily="34" charset="0"/>
                <a:cs typeface="Arial" panose="020B0604020202020204" pitchFamily="34" charset="0"/>
              </a:rPr>
              <a:t>Προβλεψιμότητα</a:t>
            </a:r>
            <a:endParaRPr lang="en-US" b="1" dirty="0">
              <a:latin typeface="Arial" panose="020B0604020202020204" pitchFamily="34" charset="0"/>
              <a:cs typeface="Arial" panose="020B0604020202020204" pitchFamily="34" charset="0"/>
            </a:endParaRPr>
          </a:p>
          <a:p>
            <a:pPr lvl="0"/>
            <a:r>
              <a:rPr lang="el-GR" dirty="0">
                <a:latin typeface="Arial" panose="020B0604020202020204" pitchFamily="34" charset="0"/>
                <a:cs typeface="Arial" panose="020B0604020202020204" pitchFamily="34" charset="0"/>
              </a:rPr>
              <a:t>Οπτικό</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ημερήσιο</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πρόγραμμα</a:t>
            </a:r>
            <a:r>
              <a:rPr lang="en-US" dirty="0">
                <a:latin typeface="Arial" panose="020B0604020202020204" pitchFamily="34" charset="0"/>
                <a:cs typeface="Arial" panose="020B0604020202020204" pitchFamily="34" charset="0"/>
              </a:rPr>
              <a:t> και έγκαιρη προειδοποίηση αλλαγών.→Σαφής ενημέρωση για το τι θα γίνει πρώτα και τι ακολουθεί.</a:t>
            </a:r>
          </a:p>
          <a:p>
            <a:pPr marL="0" indent="0">
              <a:buNone/>
            </a:pPr>
            <a:r>
              <a:rPr lang="en-US" dirty="0">
                <a:latin typeface="Arial" panose="020B0604020202020204" pitchFamily="34" charset="0"/>
                <a:cs typeface="Arial" panose="020B0604020202020204" pitchFamily="34" charset="0"/>
              </a:rPr>
              <a:t>2. </a:t>
            </a:r>
            <a:r>
              <a:rPr lang="en-US" b="1" dirty="0" err="1">
                <a:latin typeface="Arial" panose="020B0604020202020204" pitchFamily="34" charset="0"/>
                <a:cs typeface="Arial" panose="020B0604020202020204" pitchFamily="34" charset="0"/>
              </a:rPr>
              <a:t>Αισθητηρι</a:t>
            </a:r>
            <a:r>
              <a:rPr lang="en-US" b="1" dirty="0">
                <a:latin typeface="Arial" panose="020B0604020202020204" pitchFamily="34" charset="0"/>
                <a:cs typeface="Arial" panose="020B0604020202020204" pitchFamily="34" charset="0"/>
              </a:rPr>
              <a:t>ακές προσαρμογές</a:t>
            </a:r>
          </a:p>
          <a:p>
            <a:pPr lvl="0"/>
            <a:r>
              <a:rPr lang="el-GR" dirty="0">
                <a:latin typeface="Arial" panose="020B0604020202020204" pitchFamily="34" charset="0"/>
                <a:cs typeface="Arial" panose="020B0604020202020204" pitchFamily="34" charset="0"/>
              </a:rPr>
              <a:t>Πρόσβαση</a:t>
            </a:r>
            <a:r>
              <a:rPr lang="en-US" dirty="0">
                <a:latin typeface="Arial" panose="020B0604020202020204" pitchFamily="34" charset="0"/>
                <a:cs typeface="Arial" panose="020B0604020202020204" pitchFamily="34" charset="0"/>
              </a:rPr>
              <a:t> σε ήσυχο σημείο όταν υπάρχει έντονος θόρυβος.</a:t>
            </a:r>
            <a:r>
              <a:rPr lang="en-US"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Σεβασμός στη δυσφορία από απρόσμενο άγγιγμα.</a:t>
            </a:r>
          </a:p>
          <a:p>
            <a:pPr marL="0" indent="0">
              <a:buNone/>
            </a:pPr>
            <a:r>
              <a:rPr lang="en-US" dirty="0">
                <a:latin typeface="Arial" panose="020B0604020202020204" pitchFamily="34" charset="0"/>
                <a:cs typeface="Arial" panose="020B0604020202020204" pitchFamily="34" charset="0"/>
              </a:rPr>
              <a:t>3. </a:t>
            </a:r>
            <a:r>
              <a:rPr lang="el-GR" b="1" dirty="0">
                <a:latin typeface="Arial" panose="020B0604020202020204" pitchFamily="34" charset="0"/>
                <a:cs typeface="Arial" panose="020B0604020202020204" pitchFamily="34" charset="0"/>
              </a:rPr>
              <a:t>Συναισθηματική ρύθμιση</a:t>
            </a:r>
            <a:endParaRPr lang="en-US" b="1" dirty="0">
              <a:latin typeface="Arial" panose="020B0604020202020204" pitchFamily="34" charset="0"/>
              <a:cs typeface="Arial" panose="020B0604020202020204" pitchFamily="34" charset="0"/>
            </a:endParaRPr>
          </a:p>
          <a:p>
            <a:pPr lvl="0"/>
            <a:r>
              <a:rPr lang="el-GR" dirty="0">
                <a:latin typeface="Arial" panose="020B0604020202020204" pitchFamily="34" charset="0"/>
                <a:cs typeface="Arial" panose="020B0604020202020204" pitchFamily="34" charset="0"/>
              </a:rPr>
              <a:t>Ήρεμος</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τόνος</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σύντομες</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οδηγίες</a:t>
            </a:r>
            <a:r>
              <a:rPr lang="en-US" dirty="0">
                <a:latin typeface="Arial" panose="020B0604020202020204" pitchFamily="34" charset="0"/>
                <a:cs typeface="Arial" panose="020B0604020202020204" pitchFamily="34" charset="0"/>
              </a:rPr>
              <a:t> και </a:t>
            </a:r>
            <a:r>
              <a:rPr lang="el-GR" dirty="0">
                <a:latin typeface="Arial" panose="020B0604020202020204" pitchFamily="34" charset="0"/>
                <a:cs typeface="Arial" panose="020B0604020202020204" pitchFamily="34" charset="0"/>
              </a:rPr>
              <a:t>χρόνος</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αποφόρτισης</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Συζήτηση όταν</a:t>
            </a:r>
            <a:r>
              <a:rPr lang="en-US" dirty="0">
                <a:latin typeface="Arial" panose="020B0604020202020204" pitchFamily="34" charset="0"/>
                <a:cs typeface="Arial" panose="020B0604020202020204" pitchFamily="34" charset="0"/>
              </a:rPr>
              <a:t> μειωθεί η ένταση, χωρίς δημόσια αντιπαράθεση.</a:t>
            </a:r>
          </a:p>
          <a:p>
            <a:pPr marL="0" indent="0">
              <a:buNone/>
            </a:pPr>
            <a:r>
              <a:rPr lang="en-US" dirty="0">
                <a:latin typeface="Arial" panose="020B0604020202020204" pitchFamily="34" charset="0"/>
                <a:cs typeface="Arial" panose="020B0604020202020204" pitchFamily="34" charset="0"/>
              </a:rPr>
              <a:t>4. </a:t>
            </a:r>
            <a:r>
              <a:rPr lang="el-GR" b="1" dirty="0">
                <a:latin typeface="Arial" panose="020B0604020202020204" pitchFamily="34" charset="0"/>
                <a:cs typeface="Arial" panose="020B0604020202020204" pitchFamily="34" charset="0"/>
              </a:rPr>
              <a:t>Κοινωνική Συμμετοχή</a:t>
            </a:r>
            <a:endParaRPr lang="en-US" b="1" dirty="0">
              <a:latin typeface="Arial" panose="020B0604020202020204" pitchFamily="34" charset="0"/>
              <a:cs typeface="Arial" panose="020B0604020202020204" pitchFamily="34" charset="0"/>
            </a:endParaRPr>
          </a:p>
          <a:p>
            <a:pPr lvl="0"/>
            <a:r>
              <a:rPr lang="el-GR" dirty="0">
                <a:latin typeface="Arial" panose="020B0604020202020204" pitchFamily="34" charset="0"/>
                <a:cs typeface="Arial" panose="020B0604020202020204" pitchFamily="34" charset="0"/>
              </a:rPr>
              <a:t>Ρητή</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διδασκαλία</a:t>
            </a:r>
            <a:r>
              <a:rPr lang="en-US" dirty="0">
                <a:latin typeface="Arial" panose="020B0604020202020204" pitchFamily="34" charset="0"/>
                <a:cs typeface="Arial" panose="020B0604020202020204" pitchFamily="34" charset="0"/>
              </a:rPr>
              <a:t> κανόνων παιχνιδιού και εναλλαγής σειράς.→Δομημένες συνεργασίες και υποστήριξη στις παρεξηγήσεις.</a:t>
            </a:r>
          </a:p>
          <a:p>
            <a:pPr marL="0" indent="0">
              <a:buNone/>
            </a:pPr>
            <a:r>
              <a:rPr lang="en-US" dirty="0">
                <a:latin typeface="Arial" panose="020B0604020202020204" pitchFamily="34" charset="0"/>
                <a:cs typeface="Arial" panose="020B0604020202020204" pitchFamily="34" charset="0"/>
              </a:rPr>
              <a:t>5. </a:t>
            </a:r>
            <a:r>
              <a:rPr lang="el-GR" b="1" dirty="0">
                <a:latin typeface="Arial" panose="020B0604020202020204" pitchFamily="34" charset="0"/>
                <a:cs typeface="Arial" panose="020B0604020202020204" pitchFamily="34" charset="0"/>
              </a:rPr>
              <a:t>Αξιοποίηση</a:t>
            </a:r>
            <a:r>
              <a:rPr lang="en-US" b="1" dirty="0">
                <a:latin typeface="Arial" panose="020B0604020202020204" pitchFamily="34" charset="0"/>
                <a:cs typeface="Arial" panose="020B0604020202020204" pitchFamily="34" charset="0"/>
              </a:rPr>
              <a:t> δυνατοτήτων</a:t>
            </a:r>
          </a:p>
          <a:p>
            <a:pPr lvl="0"/>
            <a:r>
              <a:rPr lang="el-GR" dirty="0">
                <a:latin typeface="Arial" panose="020B0604020202020204" pitchFamily="34" charset="0"/>
                <a:cs typeface="Arial" panose="020B0604020202020204" pitchFamily="34" charset="0"/>
              </a:rPr>
              <a:t>Σύνδεση</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δραστηριοτήτων με</a:t>
            </a:r>
            <a:r>
              <a:rPr lang="en-US" dirty="0">
                <a:latin typeface="Arial" panose="020B0604020202020204" pitchFamily="34" charset="0"/>
                <a:cs typeface="Arial" panose="020B0604020202020204" pitchFamily="34" charset="0"/>
              </a:rPr>
              <a:t> τα ενδιαφέροντά του.→Σαφείς οδηγίες, εναλλακτικοί τρόποι συμμετοχής και θετική ανατροφοδότηση.</a:t>
            </a:r>
          </a:p>
          <a:p>
            <a:pPr marL="0" indent="0">
              <a:buNone/>
            </a:pPr>
            <a:r>
              <a:rPr lang="en-US" dirty="0">
                <a:latin typeface="Arial" panose="020B0604020202020204" pitchFamily="34" charset="0"/>
                <a:cs typeface="Arial" panose="020B0604020202020204" pitchFamily="34" charset="0"/>
              </a:rPr>
              <a:t>6. </a:t>
            </a:r>
            <a:r>
              <a:rPr lang="el-GR" b="1" dirty="0">
                <a:latin typeface="Arial" panose="020B0604020202020204" pitchFamily="34" charset="0"/>
                <a:cs typeface="Arial" panose="020B0604020202020204" pitchFamily="34" charset="0"/>
              </a:rPr>
              <a:t>Συνεργασία</a:t>
            </a:r>
            <a:endParaRPr lang="en-US" b="1" dirty="0">
              <a:latin typeface="Arial" panose="020B0604020202020204" pitchFamily="34" charset="0"/>
              <a:cs typeface="Arial" panose="020B0604020202020204" pitchFamily="34" charset="0"/>
            </a:endParaRPr>
          </a:p>
          <a:p>
            <a:pPr lvl="0"/>
            <a:r>
              <a:rPr lang="el-GR" dirty="0">
                <a:latin typeface="Arial" panose="020B0604020202020204" pitchFamily="34" charset="0"/>
                <a:cs typeface="Arial" panose="020B0604020202020204" pitchFamily="34" charset="0"/>
              </a:rPr>
              <a:t>Συνεννόηση</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σχολείου</a:t>
            </a:r>
            <a:r>
              <a:rPr lang="en-US" dirty="0">
                <a:latin typeface="Arial" panose="020B0604020202020204" pitchFamily="34" charset="0"/>
                <a:cs typeface="Arial" panose="020B0604020202020204" pitchFamily="34" charset="0"/>
              </a:rPr>
              <a:t> και </a:t>
            </a:r>
            <a:r>
              <a:rPr lang="el-GR" dirty="0">
                <a:latin typeface="Arial" panose="020B0604020202020204" pitchFamily="34" charset="0"/>
                <a:cs typeface="Arial" panose="020B0604020202020204" pitchFamily="34" charset="0"/>
              </a:rPr>
              <a:t>οικογένειας</a:t>
            </a:r>
            <a:r>
              <a:rPr lang="en-US" dirty="0">
                <a:latin typeface="Arial" panose="020B0604020202020204" pitchFamily="34" charset="0"/>
                <a:cs typeface="Arial" panose="020B0604020202020204" pitchFamily="34" charset="0"/>
              </a:rPr>
              <a:t>.→Συνεργασία με την υποστηρικτική ομάδα και τους ειδικούς, όπου χρειάζεται.</a:t>
            </a:r>
          </a:p>
          <a:p>
            <a:endParaRPr lang="en-US" dirty="0"/>
          </a:p>
        </p:txBody>
      </p:sp>
    </p:spTree>
    <p:extLst>
      <p:ext uri="{BB962C8B-B14F-4D97-AF65-F5344CB8AC3E}">
        <p14:creationId xmlns:p14="http://schemas.microsoft.com/office/powerpoint/2010/main" xmlns="" val="1217737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00D73C94-01B4-AAAF-CE3D-11DECF78CCEF}"/>
              </a:ext>
            </a:extLst>
          </p:cNvPr>
          <p:cNvSpPr>
            <a:spLocks noGrp="1"/>
          </p:cNvSpPr>
          <p:nvPr>
            <p:ph type="title"/>
          </p:nvPr>
        </p:nvSpPr>
        <p:spPr/>
        <p:txBody>
          <a:bodyPr>
            <a:normAutofit fontScale="90000"/>
          </a:bodyPr>
          <a:lstStyle/>
          <a:p>
            <a:r>
              <a:rPr lang="el-GR" b="1" dirty="0"/>
              <a:t>Χαρακτηριστικά</a:t>
            </a:r>
            <a:r>
              <a:rPr lang="en-US" dirty="0"/>
              <a:t/>
            </a:r>
            <a:br>
              <a:rPr lang="en-US" dirty="0"/>
            </a:br>
            <a:r>
              <a:rPr lang="el-GR" b="1" dirty="0"/>
              <a:t>συναισθηματικών δυσκολιών</a:t>
            </a:r>
            <a:r>
              <a:rPr lang="en-US" dirty="0"/>
              <a:t/>
            </a:r>
            <a:br>
              <a:rPr lang="en-US" dirty="0"/>
            </a:br>
            <a:endParaRPr lang="en-US" dirty="0"/>
          </a:p>
        </p:txBody>
      </p:sp>
      <p:sp>
        <p:nvSpPr>
          <p:cNvPr id="3" name="Θέση περιεχομένου 2">
            <a:extLst>
              <a:ext uri="{FF2B5EF4-FFF2-40B4-BE49-F238E27FC236}">
                <a16:creationId xmlns:a16="http://schemas.microsoft.com/office/drawing/2014/main" xmlns="" id="{4635E269-CB04-F8A5-2BFF-551DC0B4BA98}"/>
              </a:ext>
            </a:extLst>
          </p:cNvPr>
          <p:cNvSpPr>
            <a:spLocks noGrp="1"/>
          </p:cNvSpPr>
          <p:nvPr>
            <p:ph sz="half" idx="1"/>
          </p:nvPr>
        </p:nvSpPr>
        <p:spPr/>
        <p:txBody>
          <a:bodyPr/>
          <a:lstStyle/>
          <a:p>
            <a:pPr marL="0" indent="0">
              <a:buNone/>
            </a:pPr>
            <a:r>
              <a:rPr lang="el-GR" b="1" dirty="0"/>
              <a:t>Συναισθηματικό επίπεδο</a:t>
            </a:r>
            <a:endParaRPr lang="en-US" dirty="0"/>
          </a:p>
          <a:p>
            <a:r>
              <a:rPr lang="el-GR" dirty="0"/>
              <a:t>έντονα και μεταβαλλόμενα συναισθήματα</a:t>
            </a:r>
            <a:endParaRPr lang="en-US" dirty="0"/>
          </a:p>
          <a:p>
            <a:r>
              <a:rPr lang="el-GR" dirty="0"/>
              <a:t>ευαισθησία στην κριτική</a:t>
            </a:r>
            <a:endParaRPr lang="en-US" dirty="0"/>
          </a:p>
          <a:p>
            <a:r>
              <a:rPr lang="el-GR" dirty="0"/>
              <a:t>χαμηλή αυτοεκτίμηση</a:t>
            </a:r>
            <a:endParaRPr lang="en-US" dirty="0"/>
          </a:p>
          <a:p>
            <a:endParaRPr lang="en-US" dirty="0"/>
          </a:p>
        </p:txBody>
      </p:sp>
      <p:sp>
        <p:nvSpPr>
          <p:cNvPr id="4" name="Θέση περιεχομένου 3">
            <a:extLst>
              <a:ext uri="{FF2B5EF4-FFF2-40B4-BE49-F238E27FC236}">
                <a16:creationId xmlns:a16="http://schemas.microsoft.com/office/drawing/2014/main" xmlns="" id="{27A720B9-A943-8C5B-22A3-AA14CD547068}"/>
              </a:ext>
            </a:extLst>
          </p:cNvPr>
          <p:cNvSpPr>
            <a:spLocks noGrp="1"/>
          </p:cNvSpPr>
          <p:nvPr>
            <p:ph sz="half" idx="2"/>
          </p:nvPr>
        </p:nvSpPr>
        <p:spPr/>
        <p:txBody>
          <a:bodyPr/>
          <a:lstStyle/>
          <a:p>
            <a:pPr marL="0" indent="0">
              <a:buNone/>
            </a:pPr>
            <a:r>
              <a:rPr lang="el-GR" b="1" dirty="0"/>
              <a:t>Γνωστικό επίπεδο</a:t>
            </a:r>
            <a:endParaRPr lang="en-US" dirty="0"/>
          </a:p>
          <a:p>
            <a:r>
              <a:rPr lang="el-GR" dirty="0"/>
              <a:t>αρνητικές σκέψεις</a:t>
            </a:r>
            <a:endParaRPr lang="en-US" dirty="0"/>
          </a:p>
          <a:p>
            <a:r>
              <a:rPr lang="el-GR" dirty="0"/>
              <a:t>απαισιόδοξη στάση</a:t>
            </a:r>
            <a:endParaRPr lang="en-US" dirty="0"/>
          </a:p>
          <a:p>
            <a:r>
              <a:rPr lang="el-GR" dirty="0"/>
              <a:t>δυσκολία συγκέντρωσης</a:t>
            </a:r>
            <a:endParaRPr lang="en-US" dirty="0"/>
          </a:p>
          <a:p>
            <a:pPr marL="0" indent="0">
              <a:buNone/>
            </a:pPr>
            <a:r>
              <a:rPr lang="el-GR" b="1" dirty="0" err="1"/>
              <a:t>Συμπεριφορικό</a:t>
            </a:r>
            <a:r>
              <a:rPr lang="el-GR" b="1" dirty="0"/>
              <a:t> επίπεδο</a:t>
            </a:r>
            <a:endParaRPr lang="en-US" dirty="0"/>
          </a:p>
          <a:p>
            <a:r>
              <a:rPr lang="el-GR" dirty="0"/>
              <a:t>απόσυρση από δραστηριότητες</a:t>
            </a:r>
            <a:endParaRPr lang="en-US" dirty="0"/>
          </a:p>
          <a:p>
            <a:r>
              <a:rPr lang="el-GR" dirty="0"/>
              <a:t>αποφυγή κοινωνικών καταστάσεων</a:t>
            </a:r>
            <a:endParaRPr lang="en-US" dirty="0"/>
          </a:p>
          <a:p>
            <a:r>
              <a:rPr lang="el-GR" dirty="0"/>
              <a:t>μειωμένη συμμετοχή</a:t>
            </a:r>
            <a:endParaRPr lang="en-US" dirty="0"/>
          </a:p>
          <a:p>
            <a:endParaRPr lang="en-US" dirty="0"/>
          </a:p>
        </p:txBody>
      </p:sp>
    </p:spTree>
    <p:extLst>
      <p:ext uri="{BB962C8B-B14F-4D97-AF65-F5344CB8AC3E}">
        <p14:creationId xmlns:p14="http://schemas.microsoft.com/office/powerpoint/2010/main" xmlns="" val="150393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0E0FB97-5170-D929-67A8-A70ADB28DA61}"/>
              </a:ext>
            </a:extLst>
          </p:cNvPr>
          <p:cNvSpPr txBox="1">
            <a:spLocks noGrp="1"/>
          </p:cNvSpPr>
          <p:nvPr>
            <p:ph type="title"/>
          </p:nvPr>
        </p:nvSpPr>
        <p:spPr>
          <a:xfrm>
            <a:off x="1371600" y="685800"/>
            <a:ext cx="9601200" cy="985982"/>
          </a:xfrm>
        </p:spPr>
        <p:txBody>
          <a:bodyPr/>
          <a:lstStyle/>
          <a:p>
            <a:pPr lvl="0"/>
            <a:r>
              <a:rPr lang="en-US" dirty="0"/>
              <a:t>Η </a:t>
            </a:r>
            <a:r>
              <a:rPr lang="el-GR" dirty="0"/>
              <a:t>Μαρία</a:t>
            </a:r>
            <a:r>
              <a:rPr lang="en-US" dirty="0"/>
              <a:t>, 9 ετών, Δ΄ Δημοτικού</a:t>
            </a:r>
          </a:p>
        </p:txBody>
      </p:sp>
      <p:sp>
        <p:nvSpPr>
          <p:cNvPr id="3" name="Θέση περιεχομένου 2">
            <a:extLst>
              <a:ext uri="{FF2B5EF4-FFF2-40B4-BE49-F238E27FC236}">
                <a16:creationId xmlns:a16="http://schemas.microsoft.com/office/drawing/2014/main" xmlns="" id="{635A7EA1-BCCE-F49F-4CB9-9DD1CBA0E644}"/>
              </a:ext>
            </a:extLst>
          </p:cNvPr>
          <p:cNvSpPr txBox="1">
            <a:spLocks noGrp="1"/>
          </p:cNvSpPr>
          <p:nvPr>
            <p:ph idx="1"/>
          </p:nvPr>
        </p:nvSpPr>
        <p:spPr>
          <a:xfrm>
            <a:off x="1371600" y="1671782"/>
            <a:ext cx="9601200" cy="4195618"/>
          </a:xfrm>
        </p:spPr>
        <p:txBody>
          <a:bodyPr/>
          <a:lstStyle/>
          <a:p>
            <a:pPr lvl="0" algn="just"/>
            <a:r>
              <a:rPr lang="en-US" dirty="0"/>
              <a:t>Η </a:t>
            </a:r>
            <a:r>
              <a:rPr lang="el-GR" dirty="0"/>
              <a:t>Μαρία</a:t>
            </a:r>
            <a:r>
              <a:rPr lang="en-US" dirty="0"/>
              <a:t> ήταν μέχρι πρόσφατα μια ήσυχη αλλά συνεργάσιμη μαθήτρια, που συμμετείχε στο μάθημα και είχε καλές σχέσεις με αρκετούς συμμαθητές της.</a:t>
            </a:r>
            <a:r>
              <a:rPr lang="el-GR" dirty="0"/>
              <a:t> </a:t>
            </a:r>
            <a:r>
              <a:rPr lang="en-US" dirty="0" err="1"/>
              <a:t>Τις</a:t>
            </a:r>
            <a:r>
              <a:rPr lang="en-US" dirty="0"/>
              <a:t> </a:t>
            </a:r>
            <a:r>
              <a:rPr lang="el-GR" dirty="0"/>
              <a:t>τελευταίες</a:t>
            </a:r>
            <a:r>
              <a:rPr lang="en-US" dirty="0"/>
              <a:t> εβδομάδες, η εκπαιδευτικός παρατηρεί αλλαγές στη συμπεριφορά της. </a:t>
            </a:r>
            <a:r>
              <a:rPr lang="en-US" dirty="0" err="1"/>
              <a:t>Αρκετά</a:t>
            </a:r>
            <a:r>
              <a:rPr lang="en-US" dirty="0"/>
              <a:t> π</a:t>
            </a:r>
            <a:r>
              <a:rPr lang="en-US" dirty="0" err="1"/>
              <a:t>ρωινά</a:t>
            </a:r>
            <a:r>
              <a:rPr lang="en-US" dirty="0"/>
              <a:t>, </a:t>
            </a:r>
            <a:r>
              <a:rPr lang="el-GR" dirty="0"/>
              <a:t>πριν</a:t>
            </a:r>
            <a:r>
              <a:rPr lang="en-US" dirty="0"/>
              <a:t> </a:t>
            </a:r>
            <a:r>
              <a:rPr lang="el-GR" dirty="0"/>
              <a:t>φύγει </a:t>
            </a:r>
            <a:r>
              <a:rPr lang="en-US" dirty="0"/>
              <a:t>από </a:t>
            </a:r>
            <a:r>
              <a:rPr lang="el-GR" dirty="0"/>
              <a:t>το σπίτι</a:t>
            </a:r>
            <a:r>
              <a:rPr lang="en-US" dirty="0"/>
              <a:t>, </a:t>
            </a:r>
            <a:r>
              <a:rPr lang="el-GR" dirty="0"/>
              <a:t>παραπονιέται</a:t>
            </a:r>
            <a:r>
              <a:rPr lang="en-US" dirty="0"/>
              <a:t> ότι πονάει η κοιλιά της και ζητά να μην πάει σχολείο. </a:t>
            </a:r>
            <a:r>
              <a:rPr lang="el-GR" dirty="0"/>
              <a:t>Ορισμένες</a:t>
            </a:r>
            <a:r>
              <a:rPr lang="en-US" dirty="0"/>
              <a:t> </a:t>
            </a:r>
            <a:r>
              <a:rPr lang="el-GR" dirty="0"/>
              <a:t>φορές</a:t>
            </a:r>
            <a:r>
              <a:rPr lang="en-US" dirty="0"/>
              <a:t> </a:t>
            </a:r>
            <a:r>
              <a:rPr lang="el-GR" dirty="0"/>
              <a:t>ζητά</a:t>
            </a:r>
            <a:r>
              <a:rPr lang="en-US" dirty="0"/>
              <a:t> να </a:t>
            </a:r>
            <a:r>
              <a:rPr lang="el-GR" dirty="0"/>
              <a:t>πάει στο </a:t>
            </a:r>
            <a:r>
              <a:rPr lang="en-US" dirty="0"/>
              <a:t> </a:t>
            </a:r>
            <a:r>
              <a:rPr lang="en-US" dirty="0" err="1"/>
              <a:t>γρ</a:t>
            </a:r>
            <a:r>
              <a:rPr lang="en-US" dirty="0"/>
              <a:t>αφείο των εκπαιδευτικών, επειδή δεν αισθάνεται καλά.</a:t>
            </a:r>
            <a:r>
              <a:rPr lang="el-GR" dirty="0"/>
              <a:t> Στην</a:t>
            </a:r>
            <a:r>
              <a:rPr lang="en-US" dirty="0"/>
              <a:t> </a:t>
            </a:r>
            <a:r>
              <a:rPr lang="el-GR" dirty="0"/>
              <a:t>τάξη</a:t>
            </a:r>
            <a:r>
              <a:rPr lang="en-US" dirty="0"/>
              <a:t> </a:t>
            </a:r>
            <a:r>
              <a:rPr lang="el-GR" dirty="0"/>
              <a:t>συμμετέχει λιγότερο</a:t>
            </a:r>
            <a:r>
              <a:rPr lang="en-US" dirty="0"/>
              <a:t>, </a:t>
            </a:r>
            <a:r>
              <a:rPr lang="el-GR" dirty="0"/>
              <a:t>αποφεύγει</a:t>
            </a:r>
            <a:r>
              <a:rPr lang="en-US" dirty="0"/>
              <a:t> να </a:t>
            </a:r>
            <a:r>
              <a:rPr lang="el-GR" dirty="0"/>
              <a:t>σηκώνει το</a:t>
            </a:r>
            <a:r>
              <a:rPr lang="en-US" dirty="0"/>
              <a:t> </a:t>
            </a:r>
            <a:r>
              <a:rPr lang="el-GR" dirty="0"/>
              <a:t>χέρι της</a:t>
            </a:r>
            <a:r>
              <a:rPr lang="en-US" dirty="0"/>
              <a:t> και </a:t>
            </a:r>
            <a:r>
              <a:rPr lang="el-GR" dirty="0"/>
              <a:t>δυσκολεύεται</a:t>
            </a:r>
            <a:r>
              <a:rPr lang="en-US" dirty="0"/>
              <a:t> να συγκεντρωθεί. </a:t>
            </a:r>
            <a:r>
              <a:rPr lang="el-GR" dirty="0"/>
              <a:t>Οι</a:t>
            </a:r>
            <a:r>
              <a:rPr lang="en-US" dirty="0"/>
              <a:t> επ</a:t>
            </a:r>
            <a:r>
              <a:rPr lang="en-US" dirty="0" err="1"/>
              <a:t>ιδόσεις</a:t>
            </a:r>
            <a:r>
              <a:rPr lang="en-US" dirty="0"/>
              <a:t> </a:t>
            </a:r>
            <a:r>
              <a:rPr lang="el-GR" dirty="0"/>
              <a:t>της</a:t>
            </a:r>
            <a:r>
              <a:rPr lang="en-US" dirty="0"/>
              <a:t> </a:t>
            </a:r>
            <a:r>
              <a:rPr lang="el-GR" dirty="0"/>
              <a:t>έχουν αρχίσει </a:t>
            </a:r>
            <a:r>
              <a:rPr lang="en-US" dirty="0"/>
              <a:t>να </a:t>
            </a:r>
            <a:r>
              <a:rPr lang="el-GR" dirty="0"/>
              <a:t>πέφτουν</a:t>
            </a:r>
            <a:r>
              <a:rPr lang="en-US" dirty="0"/>
              <a:t>, ενώ </a:t>
            </a:r>
            <a:r>
              <a:rPr lang="el-GR" dirty="0"/>
              <a:t>στα</a:t>
            </a:r>
            <a:r>
              <a:rPr lang="en-US" dirty="0"/>
              <a:t> διαλείμματα συχνά μένει μόνη ή κοντά στην εφημερεύουσα εκπαιδευτικό.</a:t>
            </a:r>
            <a:r>
              <a:rPr lang="el-GR" dirty="0"/>
              <a:t> Όταν</a:t>
            </a:r>
            <a:r>
              <a:rPr lang="en-US" dirty="0"/>
              <a:t> η δασκάλα τη ρωτά αν την απασχολεί κάτι, η Μαρία απαντά: «Δεν έγινε τίποτα… απλώς δεν έχω όρεξη και θέλω να γυρίσω σπίτι».</a:t>
            </a:r>
            <a:r>
              <a:rPr lang="el-GR" dirty="0"/>
              <a:t> </a:t>
            </a:r>
            <a:r>
              <a:rPr lang="en-US" dirty="0"/>
              <a:t>Η </a:t>
            </a:r>
            <a:r>
              <a:rPr lang="en-US" dirty="0" err="1"/>
              <a:t>εκ</a:t>
            </a:r>
            <a:r>
              <a:rPr lang="en-US" dirty="0"/>
              <a:t>παιδευτικός προβληματίζεται, καθώς η αλλαγή αυτή επιμένει και δεν γνωρίζει τι μπορεί να κρύβεται πίσω από αυτήν.</a:t>
            </a:r>
          </a:p>
          <a:p>
            <a:pPr lvl="0"/>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52C3EF81-4840-C338-2C44-32011A5A7DCD}"/>
              </a:ext>
            </a:extLst>
          </p:cNvPr>
          <p:cNvSpPr txBox="1">
            <a:spLocks noGrp="1"/>
          </p:cNvSpPr>
          <p:nvPr>
            <p:ph type="title"/>
          </p:nvPr>
        </p:nvSpPr>
        <p:spPr/>
        <p:txBody>
          <a:bodyPr>
            <a:normAutofit/>
          </a:bodyPr>
          <a:lstStyle/>
          <a:p>
            <a:pPr lvl="0"/>
            <a:r>
              <a:rPr lang="en-US" sz="4000"/>
              <a:t>Τι παρατηρούμε πίσω από τη συμπεριφορά;</a:t>
            </a:r>
          </a:p>
        </p:txBody>
      </p:sp>
      <p:sp>
        <p:nvSpPr>
          <p:cNvPr id="3" name="Θέση περιεχομένου 2">
            <a:extLst>
              <a:ext uri="{FF2B5EF4-FFF2-40B4-BE49-F238E27FC236}">
                <a16:creationId xmlns:a16="http://schemas.microsoft.com/office/drawing/2014/main" xmlns="" id="{CD11E801-0E74-B7A9-9EB3-CE2F4BD41551}"/>
              </a:ext>
            </a:extLst>
          </p:cNvPr>
          <p:cNvSpPr txBox="1">
            <a:spLocks noGrp="1"/>
          </p:cNvSpPr>
          <p:nvPr>
            <p:ph idx="1"/>
          </p:nvPr>
        </p:nvSpPr>
        <p:spPr>
          <a:xfrm>
            <a:off x="1565564" y="1428750"/>
            <a:ext cx="9601200" cy="2773795"/>
          </a:xfrm>
        </p:spPr>
        <p:txBody>
          <a:bodyPr/>
          <a:lstStyle/>
          <a:p>
            <a:pPr lvl="0"/>
            <a:r>
              <a:rPr lang="el-GR" dirty="0"/>
              <a:t>Ποιες</a:t>
            </a:r>
            <a:r>
              <a:rPr lang="en-US" dirty="0"/>
              <a:t> α</a:t>
            </a:r>
            <a:r>
              <a:rPr lang="en-US" dirty="0" err="1"/>
              <a:t>λλ</a:t>
            </a:r>
            <a:r>
              <a:rPr lang="en-US" dirty="0"/>
              <a:t>αγές παρατηρείτε στη συμπεριφορά και στη σχολική λειτουργικότητα της Μαρίας;</a:t>
            </a:r>
          </a:p>
          <a:p>
            <a:pPr lvl="0"/>
            <a:r>
              <a:rPr lang="el-GR" dirty="0"/>
              <a:t>Τι</a:t>
            </a:r>
            <a:r>
              <a:rPr lang="en-US" dirty="0"/>
              <a:t> θα </a:t>
            </a:r>
            <a:r>
              <a:rPr lang="el-GR" dirty="0"/>
              <a:t>μπορούσε</a:t>
            </a:r>
            <a:r>
              <a:rPr lang="en-US" dirty="0"/>
              <a:t> να </a:t>
            </a:r>
            <a:r>
              <a:rPr lang="el-GR" dirty="0"/>
              <a:t>βρίσκεται</a:t>
            </a:r>
            <a:r>
              <a:rPr lang="en-US" dirty="0"/>
              <a:t> πίσω από αυτές τις αλλαγές;</a:t>
            </a:r>
          </a:p>
          <a:p>
            <a:pPr lvl="0"/>
            <a:r>
              <a:rPr lang="el-GR" dirty="0"/>
              <a:t>Πως</a:t>
            </a:r>
            <a:r>
              <a:rPr lang="en-US" dirty="0"/>
              <a:t> θα </a:t>
            </a:r>
            <a:r>
              <a:rPr lang="el-GR" dirty="0"/>
              <a:t>μπορούσαμε</a:t>
            </a:r>
            <a:r>
              <a:rPr lang="en-US" dirty="0"/>
              <a:t> να την προσεγγίσουμε χωρίς να την πιέσουμε να μιλήσει;</a:t>
            </a:r>
          </a:p>
          <a:p>
            <a:pPr lvl="0"/>
            <a:r>
              <a:rPr lang="el-GR" dirty="0"/>
              <a:t>Ποια</a:t>
            </a:r>
            <a:r>
              <a:rPr lang="en-US" dirty="0"/>
              <a:t> επιπλέον στοιχεία θα ήταν σημαντικό να διερευνήσουμε;</a:t>
            </a:r>
          </a:p>
          <a:p>
            <a:pPr lvl="0"/>
            <a:endParaRPr lang="en-US" dirty="0"/>
          </a:p>
        </p:txBody>
      </p:sp>
      <p:pic>
        <p:nvPicPr>
          <p:cNvPr id="5" name="Εικόνα 4">
            <a:extLst>
              <a:ext uri="{FF2B5EF4-FFF2-40B4-BE49-F238E27FC236}">
                <a16:creationId xmlns:a16="http://schemas.microsoft.com/office/drawing/2014/main" xmlns="" id="{F01A4342-2DB5-CF7F-DDB1-04E1F8B8D300}"/>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807199" y="3429000"/>
            <a:ext cx="5116945" cy="3429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056945A-ECB0-A02A-0812-6330C65D18E5}"/>
              </a:ext>
            </a:extLst>
          </p:cNvPr>
          <p:cNvSpPr txBox="1">
            <a:spLocks noGrp="1"/>
          </p:cNvSpPr>
          <p:nvPr>
            <p:ph type="title"/>
          </p:nvPr>
        </p:nvSpPr>
        <p:spPr>
          <a:xfrm>
            <a:off x="838203" y="584987"/>
            <a:ext cx="10088419" cy="181627"/>
          </a:xfrm>
        </p:spPr>
        <p:txBody>
          <a:bodyPr>
            <a:normAutofit fontScale="90000"/>
          </a:bodyPr>
          <a:lstStyle/>
          <a:p>
            <a:pPr lvl="0"/>
            <a:r>
              <a:rPr lang="en-US" sz="4000"/>
              <a:t>Πώς μπορεί να συμβάλει η ΕΔΥ;</a:t>
            </a:r>
          </a:p>
        </p:txBody>
      </p:sp>
      <p:sp>
        <p:nvSpPr>
          <p:cNvPr id="3" name="Θέση περιεχομένου 2">
            <a:extLst>
              <a:ext uri="{FF2B5EF4-FFF2-40B4-BE49-F238E27FC236}">
                <a16:creationId xmlns:a16="http://schemas.microsoft.com/office/drawing/2014/main" xmlns="" id="{DC6F7C1F-85E1-F33E-C0C0-521F26B6CC4F}"/>
              </a:ext>
            </a:extLst>
          </p:cNvPr>
          <p:cNvSpPr txBox="1">
            <a:spLocks noGrp="1"/>
          </p:cNvSpPr>
          <p:nvPr>
            <p:ph idx="1"/>
          </p:nvPr>
        </p:nvSpPr>
        <p:spPr>
          <a:xfrm>
            <a:off x="838203" y="1015998"/>
            <a:ext cx="10515600" cy="5698833"/>
          </a:xfrm>
        </p:spPr>
        <p:txBody>
          <a:bodyPr/>
          <a:lstStyle/>
          <a:p>
            <a:pPr marL="0" lvl="0" indent="0">
              <a:lnSpc>
                <a:spcPct val="100000"/>
              </a:lnSpc>
              <a:buNone/>
            </a:pPr>
            <a:r>
              <a:rPr lang="en-US" sz="1500" dirty="0"/>
              <a:t>1. </a:t>
            </a:r>
            <a:r>
              <a:rPr lang="en-US" sz="1500" b="1" dirty="0" err="1"/>
              <a:t>Συστημ</a:t>
            </a:r>
            <a:r>
              <a:rPr lang="en-US" sz="1500" b="1" dirty="0"/>
              <a:t>ατική παρατήρηση</a:t>
            </a:r>
          </a:p>
          <a:p>
            <a:pPr lvl="0">
              <a:lnSpc>
                <a:spcPct val="100000"/>
              </a:lnSpc>
            </a:pPr>
            <a:r>
              <a:rPr lang="en-US" sz="1500" dirty="0" err="1"/>
              <a:t>Πότε</a:t>
            </a:r>
            <a:r>
              <a:rPr lang="en-US" sz="1500" dirty="0"/>
              <a:t> </a:t>
            </a:r>
            <a:r>
              <a:rPr lang="en-US" sz="1500" dirty="0" err="1"/>
              <a:t>εμφ</a:t>
            </a:r>
            <a:r>
              <a:rPr lang="en-US" sz="1500" dirty="0"/>
              <a:t>ανίζονται </a:t>
            </a:r>
            <a:r>
              <a:rPr lang="el-GR" sz="1500" dirty="0"/>
              <a:t>οι ενοχλήσεις </a:t>
            </a:r>
            <a:r>
              <a:rPr lang="en-US" sz="1500" dirty="0"/>
              <a:t>και σε ποιες σχολικές </a:t>
            </a:r>
            <a:r>
              <a:rPr lang="en-US" sz="1500" dirty="0" err="1"/>
              <a:t>συνθήκες</a:t>
            </a:r>
            <a:r>
              <a:rPr lang="en-US" sz="1500" dirty="0"/>
              <a:t>;</a:t>
            </a:r>
            <a:r>
              <a:rPr lang="el-GR" sz="1500" dirty="0"/>
              <a:t> Αλλαγή </a:t>
            </a:r>
            <a:r>
              <a:rPr lang="en-US" sz="1500" dirty="0" err="1"/>
              <a:t>στη</a:t>
            </a:r>
            <a:r>
              <a:rPr lang="en-US" sz="1500" dirty="0"/>
              <a:t> </a:t>
            </a:r>
            <a:r>
              <a:rPr lang="en-US" sz="1500" dirty="0" err="1"/>
              <a:t>συμμετοχή</a:t>
            </a:r>
            <a:r>
              <a:rPr lang="en-US" sz="1500" dirty="0"/>
              <a:t>, </a:t>
            </a:r>
            <a:r>
              <a:rPr lang="en-US" sz="1500" dirty="0" err="1"/>
              <a:t>στη</a:t>
            </a:r>
            <a:r>
              <a:rPr lang="en-US" sz="1500" dirty="0"/>
              <a:t> </a:t>
            </a:r>
            <a:r>
              <a:rPr lang="en-US" sz="1500" dirty="0" err="1"/>
              <a:t>μάθηση</a:t>
            </a:r>
            <a:r>
              <a:rPr lang="en-US" sz="1500" dirty="0"/>
              <a:t> και </a:t>
            </a:r>
            <a:r>
              <a:rPr lang="en-US" sz="1500" dirty="0" err="1"/>
              <a:t>στις</a:t>
            </a:r>
            <a:r>
              <a:rPr lang="en-US" sz="1500" dirty="0"/>
              <a:t> </a:t>
            </a:r>
            <a:r>
              <a:rPr lang="en-US" sz="1500" dirty="0" err="1"/>
              <a:t>σχέσεις</a:t>
            </a:r>
            <a:r>
              <a:rPr lang="en-US" sz="1500" dirty="0"/>
              <a:t> </a:t>
            </a:r>
            <a:r>
              <a:rPr lang="en-US" sz="1500" dirty="0" err="1"/>
              <a:t>της</a:t>
            </a:r>
            <a:r>
              <a:rPr lang="en-US" sz="1500" dirty="0"/>
              <a:t>;</a:t>
            </a:r>
          </a:p>
          <a:p>
            <a:pPr marL="0" lvl="0" indent="0">
              <a:lnSpc>
                <a:spcPct val="100000"/>
              </a:lnSpc>
              <a:buNone/>
            </a:pPr>
            <a:r>
              <a:rPr lang="en-US" sz="1500" dirty="0"/>
              <a:t>2. </a:t>
            </a:r>
            <a:r>
              <a:rPr lang="en-US" sz="1500" b="1" dirty="0"/>
              <a:t>Υπ</a:t>
            </a:r>
            <a:r>
              <a:rPr lang="en-US" sz="1500" b="1" dirty="0" err="1"/>
              <a:t>οστηρικτική</a:t>
            </a:r>
            <a:r>
              <a:rPr lang="en-US" sz="1500" b="1" dirty="0"/>
              <a:t> </a:t>
            </a:r>
            <a:r>
              <a:rPr lang="el-GR" sz="1500" b="1" dirty="0"/>
              <a:t>προσέγγιση</a:t>
            </a:r>
            <a:r>
              <a:rPr lang="en-US" sz="1500" b="1" dirty="0"/>
              <a:t> </a:t>
            </a:r>
            <a:r>
              <a:rPr lang="el-GR" sz="1500" b="1" dirty="0"/>
              <a:t>του </a:t>
            </a:r>
            <a:r>
              <a:rPr lang="en-US" sz="1500" b="1" dirty="0"/>
              <a:t>πα</a:t>
            </a:r>
            <a:r>
              <a:rPr lang="en-US" sz="1500" b="1" dirty="0" err="1"/>
              <a:t>ιδιού</a:t>
            </a:r>
            <a:endParaRPr lang="en-US" sz="1500" b="1" dirty="0"/>
          </a:p>
          <a:p>
            <a:pPr lvl="0">
              <a:lnSpc>
                <a:spcPct val="100000"/>
              </a:lnSpc>
            </a:pPr>
            <a:r>
              <a:rPr lang="en-US" sz="1500" dirty="0" err="1"/>
              <a:t>Ήρεμη</a:t>
            </a:r>
            <a:r>
              <a:rPr lang="en-US" sz="1500" dirty="0"/>
              <a:t>, </a:t>
            </a:r>
            <a:r>
              <a:rPr lang="el-GR" sz="1500" dirty="0"/>
              <a:t>ιδιωτική </a:t>
            </a:r>
            <a:r>
              <a:rPr lang="en-US" sz="1500" dirty="0" err="1"/>
              <a:t>συζήτηση</a:t>
            </a:r>
            <a:r>
              <a:rPr lang="en-US" sz="1500" dirty="0"/>
              <a:t> </a:t>
            </a:r>
            <a:r>
              <a:rPr lang="el-GR" sz="1500" dirty="0"/>
              <a:t>χωρίς πίεση</a:t>
            </a:r>
            <a:r>
              <a:rPr lang="en-US" sz="1500" dirty="0"/>
              <a:t> ή </a:t>
            </a:r>
            <a:r>
              <a:rPr lang="el-GR" sz="1500" dirty="0"/>
              <a:t>ανακριτικό </a:t>
            </a:r>
            <a:r>
              <a:rPr lang="en-US" sz="1500" dirty="0" err="1"/>
              <a:t>ύφος</a:t>
            </a:r>
            <a:r>
              <a:rPr lang="en-US" sz="1500" dirty="0"/>
              <a:t>.</a:t>
            </a:r>
          </a:p>
          <a:p>
            <a:pPr lvl="0">
              <a:lnSpc>
                <a:spcPct val="100000"/>
              </a:lnSpc>
            </a:pPr>
            <a:r>
              <a:rPr lang="el-GR" sz="1500" dirty="0"/>
              <a:t>Δημιουργία</a:t>
            </a:r>
            <a:r>
              <a:rPr lang="en-US" sz="1500" dirty="0"/>
              <a:t> κλίματος εμπιστοσύνης και ασφάλειας.</a:t>
            </a:r>
          </a:p>
          <a:p>
            <a:pPr marL="0" lvl="0" indent="0">
              <a:lnSpc>
                <a:spcPct val="100000"/>
              </a:lnSpc>
              <a:buNone/>
            </a:pPr>
            <a:r>
              <a:rPr lang="en-US" sz="1500" dirty="0"/>
              <a:t>3. </a:t>
            </a:r>
            <a:r>
              <a:rPr lang="en-US" sz="1500" b="1" dirty="0" err="1"/>
              <a:t>Διερεύνηση</a:t>
            </a:r>
            <a:r>
              <a:rPr lang="en-US" sz="1500" b="1" dirty="0"/>
              <a:t> </a:t>
            </a:r>
            <a:r>
              <a:rPr lang="en-US" sz="1500" b="1" dirty="0" err="1"/>
              <a:t>του</a:t>
            </a:r>
            <a:r>
              <a:rPr lang="en-US" sz="1500" b="1" dirty="0"/>
              <a:t> πλα</a:t>
            </a:r>
            <a:r>
              <a:rPr lang="en-US" sz="1500" b="1" dirty="0" err="1"/>
              <a:t>ισίου</a:t>
            </a:r>
            <a:endParaRPr lang="en-US" sz="1500" b="1" dirty="0"/>
          </a:p>
          <a:p>
            <a:pPr lvl="0">
              <a:lnSpc>
                <a:spcPct val="100000"/>
              </a:lnSpc>
            </a:pPr>
            <a:r>
              <a:rPr lang="el-GR" sz="1500" dirty="0"/>
              <a:t>Συνεργασία</a:t>
            </a:r>
            <a:r>
              <a:rPr lang="en-US" sz="1500" dirty="0"/>
              <a:t> με την εκπαιδευτικό και την οικογένεια.</a:t>
            </a:r>
            <a:r>
              <a:rPr lang="el-GR" sz="1500" dirty="0"/>
              <a:t> </a:t>
            </a:r>
            <a:r>
              <a:rPr lang="en-US" sz="1500" dirty="0" err="1"/>
              <a:t>Διερεύνηση</a:t>
            </a:r>
            <a:r>
              <a:rPr lang="en-US" sz="1500" dirty="0"/>
              <a:t> π</a:t>
            </a:r>
            <a:r>
              <a:rPr lang="en-US" sz="1500" dirty="0" err="1"/>
              <a:t>ιθ</a:t>
            </a:r>
            <a:r>
              <a:rPr lang="en-US" sz="1500" dirty="0"/>
              <a:t>ανών δυσκολιών στις σχέσεις με συνομηλίκους ή στη σχολική καθημερινότητα.</a:t>
            </a:r>
          </a:p>
          <a:p>
            <a:pPr marL="0" lvl="0" indent="0">
              <a:lnSpc>
                <a:spcPct val="100000"/>
              </a:lnSpc>
              <a:buNone/>
            </a:pPr>
            <a:r>
              <a:rPr lang="en-US" sz="1500" dirty="0"/>
              <a:t>4. </a:t>
            </a:r>
            <a:r>
              <a:rPr lang="en-US" sz="1500" b="1" dirty="0" err="1"/>
              <a:t>Σχεδι</a:t>
            </a:r>
            <a:r>
              <a:rPr lang="en-US" sz="1500" b="1" dirty="0"/>
              <a:t>ασμός υποστήριξης</a:t>
            </a:r>
          </a:p>
          <a:p>
            <a:pPr lvl="0">
              <a:lnSpc>
                <a:spcPct val="100000"/>
              </a:lnSpc>
            </a:pPr>
            <a:r>
              <a:rPr lang="en-US" sz="1500" dirty="0"/>
              <a:t>Ενίσχυση </a:t>
            </a:r>
            <a:r>
              <a:rPr lang="en-US" sz="1500" dirty="0" err="1"/>
              <a:t>της</a:t>
            </a:r>
            <a:r>
              <a:rPr lang="en-US" sz="1500" dirty="0"/>
              <a:t> </a:t>
            </a:r>
            <a:r>
              <a:rPr lang="en-US" sz="1500" dirty="0" err="1"/>
              <a:t>συμμετοχής</a:t>
            </a:r>
            <a:r>
              <a:rPr lang="en-US" sz="1500" dirty="0"/>
              <a:t> και </a:t>
            </a:r>
            <a:r>
              <a:rPr lang="en-US" sz="1500" dirty="0" err="1"/>
              <a:t>των</a:t>
            </a:r>
            <a:r>
              <a:rPr lang="en-US" sz="1500" dirty="0"/>
              <a:t> </a:t>
            </a:r>
            <a:r>
              <a:rPr lang="en-US" sz="1500" dirty="0" err="1"/>
              <a:t>σχέσεων</a:t>
            </a:r>
            <a:r>
              <a:rPr lang="en-US" sz="1500" dirty="0"/>
              <a:t> </a:t>
            </a:r>
            <a:r>
              <a:rPr lang="en-US" sz="1500" dirty="0" err="1"/>
              <a:t>με</a:t>
            </a:r>
            <a:r>
              <a:rPr lang="en-US" sz="1500" dirty="0"/>
              <a:t> </a:t>
            </a:r>
            <a:r>
              <a:rPr lang="en-US" sz="1500" dirty="0" err="1"/>
              <a:t>τους</a:t>
            </a:r>
            <a:r>
              <a:rPr lang="en-US" sz="1500" dirty="0"/>
              <a:t> </a:t>
            </a:r>
            <a:r>
              <a:rPr lang="en-US" sz="1500" dirty="0" err="1"/>
              <a:t>συμμ</a:t>
            </a:r>
            <a:r>
              <a:rPr lang="en-US" sz="1500" dirty="0"/>
              <a:t>αθητές.</a:t>
            </a:r>
          </a:p>
          <a:p>
            <a:pPr lvl="0">
              <a:lnSpc>
                <a:spcPct val="100000"/>
              </a:lnSpc>
            </a:pPr>
            <a:r>
              <a:rPr lang="en-US" sz="1500" dirty="0" err="1"/>
              <a:t>Μικρά</a:t>
            </a:r>
            <a:r>
              <a:rPr lang="en-US" sz="1500" dirty="0"/>
              <a:t>, </a:t>
            </a:r>
            <a:r>
              <a:rPr lang="en-US" sz="1500" dirty="0" err="1"/>
              <a:t>στ</a:t>
            </a:r>
            <a:r>
              <a:rPr lang="en-US" sz="1500" dirty="0"/>
              <a:t>αθερά βήματα υποστήριξης και παρακολούθηση της πορείας της.</a:t>
            </a:r>
          </a:p>
          <a:p>
            <a:pPr marL="0" lvl="0" indent="0">
              <a:lnSpc>
                <a:spcPct val="100000"/>
              </a:lnSpc>
              <a:buNone/>
            </a:pPr>
            <a:r>
              <a:rPr lang="en-US" sz="1500" dirty="0"/>
              <a:t>5. </a:t>
            </a:r>
            <a:r>
              <a:rPr lang="el-GR" sz="1500" b="1" dirty="0"/>
              <a:t>Συνεργασία </a:t>
            </a:r>
            <a:r>
              <a:rPr lang="en-US" sz="1500" b="1" dirty="0" err="1"/>
              <a:t>με</a:t>
            </a:r>
            <a:r>
              <a:rPr lang="en-US" sz="1500" b="1" dirty="0"/>
              <a:t> άλλους επαγγελματίες</a:t>
            </a:r>
          </a:p>
          <a:p>
            <a:pPr lvl="0">
              <a:lnSpc>
                <a:spcPct val="100000"/>
              </a:lnSpc>
            </a:pPr>
            <a:r>
              <a:rPr lang="el-GR" sz="1500" dirty="0"/>
              <a:t>Ενημέρωση </a:t>
            </a:r>
            <a:r>
              <a:rPr lang="en-US" sz="1500" dirty="0" err="1"/>
              <a:t>της</a:t>
            </a:r>
            <a:r>
              <a:rPr lang="en-US" sz="1500" dirty="0"/>
              <a:t> </a:t>
            </a:r>
            <a:r>
              <a:rPr lang="en-US" sz="1500" dirty="0" err="1"/>
              <a:t>οικογένει</a:t>
            </a:r>
            <a:r>
              <a:rPr lang="en-US" sz="1500" dirty="0"/>
              <a:t>ας για την ανάγκη παιδιατρικής αξιολόγησης των επίμονων σωματικών ενοχλημάτων.</a:t>
            </a:r>
          </a:p>
          <a:p>
            <a:pPr lvl="0">
              <a:lnSpc>
                <a:spcPct val="100000"/>
              </a:lnSpc>
            </a:pPr>
            <a:r>
              <a:rPr lang="el-GR" sz="1500" dirty="0"/>
              <a:t>Συνεργασία</a:t>
            </a:r>
            <a:r>
              <a:rPr lang="en-US" sz="1500" dirty="0" err="1"/>
              <a:t>με</a:t>
            </a:r>
            <a:r>
              <a:rPr lang="en-US" sz="1500" dirty="0"/>
              <a:t> άλλους ειδικούς, εφόσον κριθεί αναγκαίο, στο πλαίσιο των αρμοδιοτήτων και των διαδικασιών του σχολείου.</a:t>
            </a:r>
          </a:p>
          <a:p>
            <a:pPr lvl="0">
              <a:lnSpc>
                <a:spcPct val="100000"/>
              </a:lnSpc>
            </a:pP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2BD588FA-C1C8-B2F7-1FA3-0185C9A24BF5}"/>
              </a:ext>
            </a:extLst>
          </p:cNvPr>
          <p:cNvSpPr>
            <a:spLocks noGrp="1"/>
          </p:cNvSpPr>
          <p:nvPr>
            <p:ph idx="1"/>
          </p:nvPr>
        </p:nvSpPr>
        <p:spPr>
          <a:xfrm>
            <a:off x="1371600" y="535709"/>
            <a:ext cx="9601200" cy="6077527"/>
          </a:xfrm>
        </p:spPr>
        <p:txBody>
          <a:bodyPr/>
          <a:lstStyle/>
          <a:p>
            <a:r>
              <a:rPr lang="en-US" sz="4000" b="1" i="1" dirty="0"/>
              <a:t>«</a:t>
            </a:r>
            <a:r>
              <a:rPr lang="el-GR" sz="4000" b="1" i="1" dirty="0"/>
              <a:t>Αν</a:t>
            </a:r>
            <a:r>
              <a:rPr lang="en-US" sz="4000" b="1" i="1" dirty="0"/>
              <a:t> </a:t>
            </a:r>
            <a:r>
              <a:rPr lang="el-GR" sz="4000" b="1" i="1" dirty="0"/>
              <a:t>ένα </a:t>
            </a:r>
            <a:r>
              <a:rPr lang="en-US" sz="4000" b="1" i="1" dirty="0"/>
              <a:t>πα</a:t>
            </a:r>
            <a:r>
              <a:rPr lang="en-US" sz="4000" b="1" i="1" dirty="0" err="1"/>
              <a:t>ιδί</a:t>
            </a:r>
            <a:r>
              <a:rPr lang="en-US" sz="4000" b="1" i="1" dirty="0"/>
              <a:t> δεν μπορεί να μάθει με τον τρόπο που το διδάσκουμε, τότε πρέπει να το διδάξουμε με τον τρόπο που μπορεί να μάθει.»</a:t>
            </a:r>
            <a:r>
              <a:rPr lang="en-US" sz="4000" dirty="0"/>
              <a:t/>
            </a:r>
            <a:br>
              <a:rPr lang="en-US" sz="4000" dirty="0"/>
            </a:br>
            <a:r>
              <a:rPr lang="en-US" sz="4000" dirty="0"/>
              <a:t> </a:t>
            </a:r>
            <a:r>
              <a:rPr lang="en-US" sz="3200" i="1" dirty="0"/>
              <a:t>Μαρία Μοντεσσόρι</a:t>
            </a:r>
            <a:r>
              <a:rPr lang="en-US" sz="3200" dirty="0"/>
              <a:t>, Ιταλίδα παιδαγωγός</a:t>
            </a:r>
            <a:r>
              <a:rPr lang="el-GR" sz="3200" dirty="0"/>
              <a:t>- </a:t>
            </a:r>
            <a:r>
              <a:rPr lang="en-US" sz="3200" dirty="0"/>
              <a:t>ια</a:t>
            </a:r>
            <a:r>
              <a:rPr lang="en-US" sz="3200" dirty="0" err="1"/>
              <a:t>τρός</a:t>
            </a:r>
            <a:r>
              <a:rPr lang="en-US" sz="4000" dirty="0"/>
              <a:t>.</a:t>
            </a:r>
            <a:endParaRPr lang="el-GR" sz="4000" dirty="0"/>
          </a:p>
          <a:p>
            <a:endParaRPr lang="el-GR" dirty="0"/>
          </a:p>
        </p:txBody>
      </p:sp>
      <p:pic>
        <p:nvPicPr>
          <p:cNvPr id="5" name="Εικόνα 4">
            <a:extLst>
              <a:ext uri="{FF2B5EF4-FFF2-40B4-BE49-F238E27FC236}">
                <a16:creationId xmlns:a16="http://schemas.microsoft.com/office/drawing/2014/main" xmlns="" id="{023420A2-E846-73BB-A01F-42BDFAE8D1F2}"/>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810327" y="4036290"/>
            <a:ext cx="9227127" cy="2364509"/>
          </a:xfrm>
          <a:prstGeom prst="rect">
            <a:avLst/>
          </a:prstGeom>
        </p:spPr>
      </p:pic>
    </p:spTree>
    <p:extLst>
      <p:ext uri="{BB962C8B-B14F-4D97-AF65-F5344CB8AC3E}">
        <p14:creationId xmlns:p14="http://schemas.microsoft.com/office/powerpoint/2010/main" xmlns="" val="2351281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F6158A5-2367-0E92-C4C2-A132C177696F}"/>
              </a:ext>
            </a:extLst>
          </p:cNvPr>
          <p:cNvSpPr>
            <a:spLocks noGrp="1"/>
          </p:cNvSpPr>
          <p:nvPr>
            <p:ph type="title"/>
          </p:nvPr>
        </p:nvSpPr>
        <p:spPr>
          <a:xfrm>
            <a:off x="1371600" y="685800"/>
            <a:ext cx="9601200" cy="690418"/>
          </a:xfrm>
        </p:spPr>
        <p:txBody>
          <a:bodyPr/>
          <a:lstStyle/>
          <a:p>
            <a:r>
              <a:rPr lang="el-GR" dirty="0"/>
              <a:t>Πηγές:</a:t>
            </a:r>
            <a:endParaRPr lang="en-US" dirty="0"/>
          </a:p>
        </p:txBody>
      </p:sp>
      <p:sp>
        <p:nvSpPr>
          <p:cNvPr id="7" name="Θέση περιεχομένου 6">
            <a:extLst>
              <a:ext uri="{FF2B5EF4-FFF2-40B4-BE49-F238E27FC236}">
                <a16:creationId xmlns:a16="http://schemas.microsoft.com/office/drawing/2014/main" xmlns="" id="{6175946E-7BDA-8C60-12B8-2419EBC497BF}"/>
              </a:ext>
            </a:extLst>
          </p:cNvPr>
          <p:cNvSpPr>
            <a:spLocks noGrp="1"/>
          </p:cNvSpPr>
          <p:nvPr>
            <p:ph idx="1"/>
          </p:nvPr>
        </p:nvSpPr>
        <p:spPr>
          <a:xfrm>
            <a:off x="1371600" y="1717964"/>
            <a:ext cx="9601200" cy="4149436"/>
          </a:xfrm>
        </p:spPr>
        <p:txBody>
          <a:bodyPr/>
          <a:lstStyle/>
          <a:p>
            <a:r>
              <a:rPr lang="en-US" dirty="0"/>
              <a:t>American Psychiatric Association (2013). Diagnostic and Statistical Manual of</a:t>
            </a:r>
          </a:p>
          <a:p>
            <a:pPr marL="0" indent="0">
              <a:buNone/>
            </a:pPr>
            <a:r>
              <a:rPr lang="en-US" dirty="0"/>
              <a:t>Mental Disorders (5th ed.). Washington</a:t>
            </a:r>
            <a:r>
              <a:rPr lang="el-GR" dirty="0"/>
              <a:t>, </a:t>
            </a:r>
            <a:r>
              <a:rPr lang="en-US" dirty="0"/>
              <a:t>DC</a:t>
            </a:r>
            <a:r>
              <a:rPr lang="el-GR" dirty="0"/>
              <a:t>: </a:t>
            </a:r>
            <a:r>
              <a:rPr lang="en-US" dirty="0"/>
              <a:t>Author</a:t>
            </a:r>
            <a:r>
              <a:rPr lang="el-GR" dirty="0"/>
              <a:t>.</a:t>
            </a:r>
          </a:p>
          <a:p>
            <a:r>
              <a:rPr lang="en-US" dirty="0"/>
              <a:t>Simon Baron-Cohen (2008). Autism and Asperger</a:t>
            </a:r>
            <a:r>
              <a:rPr lang="el-GR" dirty="0"/>
              <a:t> </a:t>
            </a:r>
            <a:r>
              <a:rPr lang="en-US" dirty="0"/>
              <a:t>Syndrome. Oxford University Press.</a:t>
            </a:r>
            <a:r>
              <a:rPr lang="el-GR" dirty="0"/>
              <a:t> </a:t>
            </a:r>
            <a:r>
              <a:rPr lang="en-US" dirty="0"/>
              <a:t>Uta Frith (2003). Autism: Explaining the Enigma (2</a:t>
            </a:r>
            <a:r>
              <a:rPr lang="en-US" baseline="30000" dirty="0"/>
              <a:t>nd</a:t>
            </a:r>
            <a:r>
              <a:rPr lang="el-GR" dirty="0"/>
              <a:t> </a:t>
            </a:r>
            <a:r>
              <a:rPr lang="en-US" dirty="0"/>
              <a:t>ed.). Blackwell.</a:t>
            </a:r>
            <a:endParaRPr lang="el-GR" dirty="0"/>
          </a:p>
          <a:p>
            <a:r>
              <a:rPr lang="en-US" dirty="0"/>
              <a:t>UNESCO (1994). Salamanca Statement</a:t>
            </a:r>
            <a:r>
              <a:rPr lang="el-GR" dirty="0"/>
              <a:t> </a:t>
            </a:r>
            <a:r>
              <a:rPr lang="en-US" dirty="0"/>
              <a:t>Russell A. Barkley, R. A. (2015). Attention-Deficit Hyperactivity Disorder: A</a:t>
            </a:r>
            <a:r>
              <a:rPr lang="el-GR" dirty="0"/>
              <a:t> </a:t>
            </a:r>
            <a:r>
              <a:rPr lang="en-US" dirty="0"/>
              <a:t>Handbook for Diagnosis and Treatment (4th ed.). New York: Guilford Press.</a:t>
            </a:r>
          </a:p>
          <a:p>
            <a:endParaRPr lang="en-US" dirty="0"/>
          </a:p>
          <a:p>
            <a:pPr marL="0" indent="0">
              <a:buNone/>
            </a:pPr>
            <a:endParaRPr lang="en-US" dirty="0"/>
          </a:p>
        </p:txBody>
      </p:sp>
    </p:spTree>
    <p:extLst>
      <p:ext uri="{BB962C8B-B14F-4D97-AF65-F5344CB8AC3E}">
        <p14:creationId xmlns:p14="http://schemas.microsoft.com/office/powerpoint/2010/main" xmlns="" val="1711673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ACA44481-3B1C-E5BF-90B9-D3B0C16FD3D6}"/>
              </a:ext>
            </a:extLst>
          </p:cNvPr>
          <p:cNvSpPr>
            <a:spLocks noGrp="1"/>
          </p:cNvSpPr>
          <p:nvPr>
            <p:ph idx="1"/>
          </p:nvPr>
        </p:nvSpPr>
        <p:spPr>
          <a:xfrm>
            <a:off x="1371600" y="1348509"/>
            <a:ext cx="9601200" cy="4518891"/>
          </a:xfrm>
        </p:spPr>
        <p:txBody>
          <a:bodyPr>
            <a:normAutofit/>
          </a:bodyPr>
          <a:lstStyle/>
          <a:p>
            <a:pPr marL="0" indent="0">
              <a:buNone/>
            </a:pPr>
            <a:r>
              <a:rPr lang="el-GR" sz="6000" dirty="0"/>
              <a:t>Σας ευχαριστούμε !</a:t>
            </a:r>
            <a:endParaRPr lang="en-US" sz="6000" dirty="0"/>
          </a:p>
        </p:txBody>
      </p:sp>
    </p:spTree>
    <p:extLst>
      <p:ext uri="{BB962C8B-B14F-4D97-AF65-F5344CB8AC3E}">
        <p14:creationId xmlns:p14="http://schemas.microsoft.com/office/powerpoint/2010/main" xmlns="" val="2470241"/>
      </p:ext>
    </p:extLst>
  </p:cSld>
  <p:clrMapOvr>
    <a:masterClrMapping/>
  </p:clrMapOvr>
</p:sld>
</file>

<file path=ppt/theme/theme1.xml><?xml version="1.0" encoding="utf-8"?>
<a:theme xmlns:a="http://schemas.openxmlformats.org/drawingml/2006/main" name="Περικοπή">
  <a:themeElements>
    <a:clrScheme name="Περικοπή">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Περικοπή">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Περικοπή">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Περικοπή</Template>
  <TotalTime>284</TotalTime>
  <Words>1797</Words>
  <Application>Microsoft Office PowerPoint</Application>
  <PresentationFormat>Προσαρμογή</PresentationFormat>
  <Paragraphs>119</Paragraphs>
  <Slides>19</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19</vt:i4>
      </vt:variant>
    </vt:vector>
  </HeadingPairs>
  <TitlesOfParts>
    <vt:vector size="20" baseType="lpstr">
      <vt:lpstr>Περικοπή</vt:lpstr>
      <vt:lpstr>ΤΟ ΣΥΜΠΕΡΙΛΗΠΤΙΚΟ ΣΧΟΛΕΙΟ ΣΤΗΝ ΠΡΑΞΗ: ΔΕΠ-Υ ΑΥΤΙΣΜΟΣ ΚΑΙ ΨΥΧΟΣΥΝΑΙΣΘΗΜΑΤικεΣ δυσκολιεσ</vt:lpstr>
      <vt:lpstr>Τι σημαινει συμπερίληψη; </vt:lpstr>
      <vt:lpstr>Τι είναι η συμπερίληψη</vt:lpstr>
      <vt:lpstr>ΔΕΠ-Υ: κατανοώντας το παιδί πίσω από τη συμπεριφορά</vt:lpstr>
      <vt:lpstr>Ο Άρης είναι μαθητής Β΄ Δημοτικού. </vt:lpstr>
      <vt:lpstr>Ας σταθούμε λίγο στον Άρη</vt:lpstr>
      <vt:lpstr>Πως ερμηνεύουμε τις συμπεριφορές του</vt:lpstr>
      <vt:lpstr>Τι μπορούμε να αλλάξουμε στην τάξη;</vt:lpstr>
      <vt:lpstr>Διαταραχές Αυτιστικού Φάσματος</vt:lpstr>
      <vt:lpstr>Διαφάνεια 10</vt:lpstr>
      <vt:lpstr>Διαφάνεια 11</vt:lpstr>
      <vt:lpstr>Ενδεικτικοί άξονες διαχείρισης μέσα στη τάξη</vt:lpstr>
      <vt:lpstr>Χαρακτηριστικά συναισθηματικών δυσκολιών </vt:lpstr>
      <vt:lpstr>Η Μαρία, 9 ετών, Δ΄ Δημοτικού</vt:lpstr>
      <vt:lpstr>Τι παρατηρούμε πίσω από τη συμπεριφορά;</vt:lpstr>
      <vt:lpstr>Πώς μπορεί να συμβάλει η ΕΔΥ;</vt:lpstr>
      <vt:lpstr>Διαφάνεια 17</vt:lpstr>
      <vt:lpstr>Πηγές:</vt:lpstr>
      <vt:lpstr>Διαφάνεια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ΤΟ ΣΥΜΠΕΡΙΛΗΠΤΙΚΟ ΣΧΟΛΕΙΟ ΣΤΗΝ ΠΡΑΞΗ: ΔΕΠ-Υ ΑΥΤΙΣΜΟΣ ΚΑΙ ΨΥΧΟΣΥΝΑΙΣΘΗΜΑΤικες δυσκολιεσ</dc:title>
  <dc:creator>User</dc:creator>
  <cp:lastModifiedBy>ΑΛΕΞΑΝΔΡΟΣ</cp:lastModifiedBy>
  <cp:revision>16</cp:revision>
  <dcterms:created xsi:type="dcterms:W3CDTF">2026-10-19T18:40:05Z</dcterms:created>
  <dcterms:modified xsi:type="dcterms:W3CDTF">2026-10-27T16:45:27Z</dcterms:modified>
</cp:coreProperties>
</file>