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76" r:id="rId3"/>
    <p:sldId id="257" r:id="rId4"/>
    <p:sldId id="258" r:id="rId5"/>
    <p:sldId id="259" r:id="rId6"/>
    <p:sldId id="260" r:id="rId7"/>
    <p:sldId id="261" r:id="rId8"/>
    <p:sldId id="262" r:id="rId9"/>
    <p:sldId id="267" r:id="rId10"/>
    <p:sldId id="268" r:id="rId11"/>
    <p:sldId id="274" r:id="rId12"/>
    <p:sldId id="269" r:id="rId13"/>
    <p:sldId id="270" r:id="rId14"/>
    <p:sldId id="275" r:id="rId15"/>
    <p:sldId id="263" r:id="rId16"/>
    <p:sldId id="264" r:id="rId17"/>
    <p:sldId id="265" r:id="rId18"/>
    <p:sldId id="266" r:id="rId19"/>
  </p:sldIdLst>
  <p:sldSz cx="14630400" cy="8229600"/>
  <p:notesSz cx="8229600" cy="14630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AF45"/>
    <a:srgbClr val="89C064"/>
    <a:srgbClr val="9AC87A"/>
    <a:srgbClr val="99D090"/>
    <a:srgbClr val="B4D7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dirty="0"/>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DB15AC-A7A6-3FF4-D243-B9B08981D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0E9D07E-A859-0710-588A-47DFFE0E8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2F46A69-8CDA-4BBA-8341-B5D2B8D96A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05B7C77-D265-7740-0C92-DD9AA0553C86}"/>
              </a:ext>
            </a:extLst>
          </p:cNvPr>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227483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C8C3CD-B4A0-433D-0889-11BC616C3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1412870-A0CA-DB7C-84F4-BBBECAB8B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5015A25-BC02-CB2F-CEAE-DD646EF4C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907CA0B-7BBD-73A6-7400-C37984BFCAA9}"/>
              </a:ext>
            </a:extLst>
          </p:cNvPr>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p14="http://schemas.microsoft.com/office/powerpoint/2010/main" xmlns="" val="307155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AF043C-0515-5AA7-4B51-0AA7D9F9C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3D86E4C-1A4A-9693-9BCF-E7D6012E9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D1AE184-5D91-FB45-F73A-FF45A64E6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51D41EF-3883-B7BF-DED2-05F384CD9AE8}"/>
              </a:ext>
            </a:extLst>
          </p:cNvPr>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987798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B04291-5FC8-1E62-3E62-C4B458AA4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6C85BB2-9512-F0D2-E39C-C2C80A7AF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BB06FC3-FE02-6133-06CE-C22BFFCB63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39EA8CF9-A9F5-A6CE-56ED-E2C9CC1FA130}"/>
              </a:ext>
            </a:extLst>
          </p:cNvPr>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388226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C73C58-77E4-EF16-8579-5CA9DA7B2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6269E8D-C13D-E0D7-20BF-1DC2893E6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79EA2A1-C086-C614-295A-B0B6B0081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DCC32A4-20FD-123D-A38B-A0393339962B}"/>
              </a:ext>
            </a:extLst>
          </p:cNvPr>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45923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019FA1-567E-C461-8184-C2E09B023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63B5118-0F15-F2D8-ECA3-9706B2387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8B9D1CB-BCA3-E149-BAA1-C7D6765AC6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2DEB710-42D2-52A1-9DB3-5F9846B1E32F}"/>
              </a:ext>
            </a:extLst>
          </p:cNvPr>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355208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2C2B3"/>
          </a:solidFill>
          <a:ln/>
        </p:spPr>
        <p:txBody>
          <a:bodyPr/>
          <a:lstStyle/>
          <a:p>
            <a:endParaRPr lang="x-none"/>
          </a:p>
        </p:txBody>
      </p:sp>
      <p:sp>
        <p:nvSpPr>
          <p:cNvPr id="3" name="Shape 1"/>
          <p:cNvSpPr/>
          <p:nvPr/>
        </p:nvSpPr>
        <p:spPr>
          <a:xfrm>
            <a:off x="0" y="0"/>
            <a:ext cx="14630400" cy="8229600"/>
          </a:xfrm>
          <a:prstGeom prst="rect">
            <a:avLst/>
          </a:prstGeom>
          <a:solidFill>
            <a:srgbClr val="403234"/>
          </a:solidFill>
          <a:ln/>
        </p:spPr>
        <p:txBody>
          <a:bodyPr/>
          <a:lstStyle/>
          <a:p>
            <a:endParaRPr lang="x-none"/>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2dim-irakl.gr/taxidi-sti-fysi-kai-tin-paradosi-tis-ke/"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0.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3.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2dim-irakl.gr/2odimotiko-scholeio-irakleiasmathain/"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66C6EF5-B53E-6C81-1322-853DFDA79CD6}"/>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3" name="Text 0"/>
          <p:cNvSpPr/>
          <p:nvPr/>
        </p:nvSpPr>
        <p:spPr>
          <a:xfrm>
            <a:off x="6280190" y="2518648"/>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chemeClr val="accent4">
                    <a:lumMod val="20000"/>
                    <a:lumOff val="80000"/>
                  </a:schemeClr>
                </a:solidFill>
                <a:latin typeface="Noto Serif HK Bold" pitchFamily="34" charset="0"/>
                <a:ea typeface="Noto Serif HK Bold" pitchFamily="34" charset="-122"/>
                <a:cs typeface="Noto Serif HK Bold" pitchFamily="34" charset="-120"/>
              </a:rPr>
              <a:t>Τοπικά Προϊόντα μέσα από το Πρίσμα της Αειφορίας</a:t>
            </a:r>
            <a:endParaRPr lang="en-US" sz="4450" dirty="0">
              <a:solidFill>
                <a:schemeClr val="accent4">
                  <a:lumMod val="20000"/>
                  <a:lumOff val="80000"/>
                </a:schemeClr>
              </a:solidFill>
            </a:endParaRPr>
          </a:p>
        </p:txBody>
      </p:sp>
      <p:sp>
        <p:nvSpPr>
          <p:cNvPr id="4" name="Text 1"/>
          <p:cNvSpPr/>
          <p:nvPr/>
        </p:nvSpPr>
        <p:spPr>
          <a:xfrm>
            <a:off x="6280190" y="4985147"/>
            <a:ext cx="7556421"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40000"/>
                    <a:lumOff val="60000"/>
                  </a:schemeClr>
                </a:solidFill>
                <a:latin typeface="Noto Serif HK" pitchFamily="34" charset="0"/>
                <a:ea typeface="Noto Serif HK" pitchFamily="34" charset="-122"/>
                <a:cs typeface="Noto Serif HK" pitchFamily="34" charset="-120"/>
              </a:rPr>
              <a:t>Ένα πολιτιστικό πρόγραμμα περιβαλλοντικής εκπαίδευσης για το 2ο Δημοτικό Σχολείο Ηρακλείας</a:t>
            </a:r>
            <a:endParaRPr lang="en-US" sz="1750" dirty="0">
              <a:solidFill>
                <a:schemeClr val="accent4">
                  <a:lumMod val="40000"/>
                  <a:lumOff val="60000"/>
                </a:schemeClr>
              </a:solidFill>
            </a:endParaRPr>
          </a:p>
        </p:txBody>
      </p:sp>
      <p:pic>
        <p:nvPicPr>
          <p:cNvPr id="7" name="Εικόνα 6" descr="Εικόνα που περιέχει χορτάρι, φυτό, εξωτερικός χώρος/ύπαιθρος, ουρανός&#10;&#10;Το περιεχόμενο που δημιουργείται από AI ενδέχεται να είναι εσφαλμένο.">
            <a:extLst>
              <a:ext uri="{FF2B5EF4-FFF2-40B4-BE49-F238E27FC236}">
                <a16:creationId xmlns:a16="http://schemas.microsoft.com/office/drawing/2014/main" xmlns="" id="{0E0B556C-167D-3CA2-B4E5-C6E47CC2A303}"/>
              </a:ext>
            </a:extLst>
          </p:cNvPr>
          <p:cNvPicPr>
            <a:picLocks noChangeAspect="1"/>
          </p:cNvPicPr>
          <p:nvPr/>
        </p:nvPicPr>
        <p:blipFill>
          <a:blip r:embed="rId3"/>
          <a:stretch>
            <a:fillRect/>
          </a:stretch>
        </p:blipFill>
        <p:spPr>
          <a:xfrm>
            <a:off x="0" y="0"/>
            <a:ext cx="548857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CDD307C-00F1-C853-1AE1-183FC6AB03DC}"/>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xmlns="" id="{C81BDE84-16CB-8B9F-591A-6A1AEDABF2F8}"/>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a:extLst>
              <a:ext uri="{FF2B5EF4-FFF2-40B4-BE49-F238E27FC236}">
                <a16:creationId xmlns:a16="http://schemas.microsoft.com/office/drawing/2014/main" xmlns="" id="{E638B6AA-6611-F770-AF06-98B0C4B65C41}"/>
              </a:ext>
            </a:extLst>
          </p:cNvPr>
          <p:cNvSpPr/>
          <p:nvPr/>
        </p:nvSpPr>
        <p:spPr>
          <a:xfrm>
            <a:off x="365503" y="317659"/>
            <a:ext cx="6477357" cy="644366"/>
          </a:xfrm>
          <a:prstGeom prst="rect">
            <a:avLst/>
          </a:prstGeom>
          <a:noFill/>
          <a:ln/>
        </p:spPr>
        <p:txBody>
          <a:bodyPr wrap="none" lIns="0" tIns="0" rIns="0" bIns="0" rtlCol="0" anchor="t"/>
          <a:lstStyle/>
          <a:p>
            <a:pPr>
              <a:lnSpc>
                <a:spcPts val="4150"/>
              </a:lnSpc>
            </a:pPr>
            <a:r>
              <a:rPr lang="el-GR" sz="4400" b="1" dirty="0">
                <a:solidFill>
                  <a:schemeClr val="accent4">
                    <a:lumMod val="20000"/>
                    <a:lumOff val="80000"/>
                  </a:schemeClr>
                </a:solidFill>
                <a:ea typeface="Noto Serif HK Bold" pitchFamily="34" charset="-122"/>
              </a:rPr>
              <a:t>«Μαθαίνουμε από τη Φύση: Τοπικά Προϊόντα,</a:t>
            </a:r>
            <a:endParaRPr lang="en-US" sz="4400" b="1" dirty="0">
              <a:solidFill>
                <a:schemeClr val="accent4">
                  <a:lumMod val="20000"/>
                  <a:lumOff val="80000"/>
                </a:schemeClr>
              </a:solidFill>
              <a:latin typeface="Noto Serif HK Bold" pitchFamily="34" charset="0"/>
              <a:ea typeface="Noto Serif HK Bold" pitchFamily="34" charset="-122"/>
            </a:endParaRPr>
          </a:p>
          <a:p>
            <a:pPr>
              <a:lnSpc>
                <a:spcPts val="4150"/>
              </a:lnSpc>
            </a:pPr>
            <a:r>
              <a:rPr lang="el-GR" sz="4400" b="1" dirty="0">
                <a:solidFill>
                  <a:schemeClr val="accent4">
                    <a:lumMod val="20000"/>
                    <a:lumOff val="80000"/>
                  </a:schemeClr>
                </a:solidFill>
                <a:ea typeface="Noto Serif HK Bold" pitchFamily="34" charset="-122"/>
              </a:rPr>
              <a:t> </a:t>
            </a:r>
            <a:r>
              <a:rPr lang="el-GR" sz="4400" b="1" dirty="0" err="1">
                <a:solidFill>
                  <a:schemeClr val="accent4">
                    <a:lumMod val="20000"/>
                    <a:lumOff val="80000"/>
                  </a:schemeClr>
                </a:solidFill>
                <a:ea typeface="Noto Serif HK Bold" pitchFamily="34" charset="-122"/>
              </a:rPr>
              <a:t>Οικοτουρισμός</a:t>
            </a:r>
            <a:r>
              <a:rPr lang="el-GR" sz="4400" b="1" dirty="0">
                <a:solidFill>
                  <a:schemeClr val="accent4">
                    <a:lumMod val="20000"/>
                    <a:lumOff val="80000"/>
                  </a:schemeClr>
                </a:solidFill>
                <a:ea typeface="Noto Serif HK Bold" pitchFamily="34" charset="-122"/>
              </a:rPr>
              <a:t> και </a:t>
            </a:r>
            <a:r>
              <a:rPr lang="el-GR" sz="4400" b="1" dirty="0" err="1">
                <a:solidFill>
                  <a:schemeClr val="accent4">
                    <a:lumMod val="20000"/>
                    <a:lumOff val="80000"/>
                  </a:schemeClr>
                </a:solidFill>
                <a:ea typeface="Noto Serif HK Bold" pitchFamily="34" charset="-122"/>
              </a:rPr>
              <a:t>Αειφορία</a:t>
            </a:r>
            <a:r>
              <a:rPr lang="el-GR" sz="4400" b="1" dirty="0">
                <a:solidFill>
                  <a:schemeClr val="accent4">
                    <a:lumMod val="20000"/>
                    <a:lumOff val="80000"/>
                  </a:schemeClr>
                </a:solidFill>
                <a:ea typeface="Noto Serif HK Bold" pitchFamily="34" charset="-122"/>
              </a:rPr>
              <a:t>»</a:t>
            </a:r>
          </a:p>
        </p:txBody>
      </p:sp>
      <p:sp>
        <p:nvSpPr>
          <p:cNvPr id="3" name="Shape 1">
            <a:extLst>
              <a:ext uri="{FF2B5EF4-FFF2-40B4-BE49-F238E27FC236}">
                <a16:creationId xmlns:a16="http://schemas.microsoft.com/office/drawing/2014/main" xmlns="" id="{BAA74E60-D64D-982F-A663-8354DB942D43}"/>
              </a:ext>
            </a:extLst>
          </p:cNvPr>
          <p:cNvSpPr/>
          <p:nvPr/>
        </p:nvSpPr>
        <p:spPr>
          <a:xfrm>
            <a:off x="5584507" y="1599738"/>
            <a:ext cx="463868" cy="463868"/>
          </a:xfrm>
          <a:prstGeom prst="roundRect">
            <a:avLst>
              <a:gd name="adj" fmla="val 6668"/>
            </a:avLst>
          </a:prstGeom>
          <a:solidFill>
            <a:srgbClr val="5CAF45"/>
          </a:solidFill>
          <a:ln/>
        </p:spPr>
        <p:txBody>
          <a:bodyPr/>
          <a:lstStyle/>
          <a:p>
            <a:endParaRPr lang="x-none"/>
          </a:p>
        </p:txBody>
      </p:sp>
      <p:sp>
        <p:nvSpPr>
          <p:cNvPr id="6" name="TextBox 5">
            <a:extLst>
              <a:ext uri="{FF2B5EF4-FFF2-40B4-BE49-F238E27FC236}">
                <a16:creationId xmlns:a16="http://schemas.microsoft.com/office/drawing/2014/main" xmlns="" id="{CA230F82-DA6B-42CB-6343-60649795BA59}"/>
              </a:ext>
            </a:extLst>
          </p:cNvPr>
          <p:cNvSpPr txBox="1"/>
          <p:nvPr/>
        </p:nvSpPr>
        <p:spPr>
          <a:xfrm>
            <a:off x="6084637" y="1599738"/>
            <a:ext cx="7812042" cy="3847207"/>
          </a:xfrm>
          <a:prstGeom prst="rect">
            <a:avLst/>
          </a:prstGeom>
          <a:noFill/>
        </p:spPr>
        <p:txBody>
          <a:bodyPr wrap="square" rtlCol="0">
            <a:spAutoFit/>
          </a:bodyPr>
          <a:lstStyle/>
          <a:p>
            <a:r>
              <a:rPr lang="el-GR" sz="2400" b="1" dirty="0">
                <a:solidFill>
                  <a:schemeClr val="accent4">
                    <a:lumMod val="20000"/>
                    <a:lumOff val="80000"/>
                  </a:schemeClr>
                </a:solidFill>
                <a:ea typeface="Noto Serif HK" pitchFamily="34" charset="-122"/>
              </a:rPr>
              <a:t>2/04/2026</a:t>
            </a:r>
          </a:p>
          <a:p>
            <a:endParaRPr lang="en-US" sz="1600" dirty="0">
              <a:solidFill>
                <a:schemeClr val="accent4">
                  <a:lumMod val="20000"/>
                  <a:lumOff val="80000"/>
                </a:schemeClr>
              </a:solidFill>
              <a:ea typeface="Noto Serif HK" pitchFamily="34" charset="-122"/>
            </a:endParaRPr>
          </a:p>
          <a:p>
            <a:endParaRPr lang="en-US" sz="16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Οι μαθητές αντιλήφθηκαν ότι η παραγωγή και η προώθηση των τοπικών προϊόντων ενισχύουν την τοπική επιχειρηματικότητα, στηρίζουν τον </a:t>
            </a:r>
            <a:r>
              <a:rPr lang="el-GR" sz="2400" dirty="0" err="1">
                <a:solidFill>
                  <a:schemeClr val="accent4">
                    <a:lumMod val="20000"/>
                    <a:lumOff val="80000"/>
                  </a:schemeClr>
                </a:solidFill>
                <a:ea typeface="Noto Serif HK" pitchFamily="34" charset="-122"/>
              </a:rPr>
              <a:t>οικοτουρισμό</a:t>
            </a:r>
            <a:r>
              <a:rPr lang="el-GR" sz="2400" dirty="0">
                <a:solidFill>
                  <a:schemeClr val="accent4">
                    <a:lumMod val="20000"/>
                    <a:lumOff val="80000"/>
                  </a:schemeClr>
                </a:solidFill>
                <a:ea typeface="Noto Serif HK" pitchFamily="34" charset="-122"/>
              </a:rPr>
              <a:t> και αναδεικνύουν τη μοναδική ταυτότητα της Κερκίνης, αποτελώντας παράλληλα παράδειγμα αξιοποίησης των φυσικών πόρων με σεβασμό στο περιβάλλον και στις αρχές της </a:t>
            </a:r>
            <a:r>
              <a:rPr lang="el-GR" sz="2400" dirty="0" err="1">
                <a:solidFill>
                  <a:schemeClr val="accent4">
                    <a:lumMod val="20000"/>
                    <a:lumOff val="80000"/>
                  </a:schemeClr>
                </a:solidFill>
                <a:ea typeface="Noto Serif HK" pitchFamily="34" charset="-122"/>
              </a:rPr>
              <a:t>αειφορίας</a:t>
            </a:r>
            <a:r>
              <a:rPr lang="el-GR" sz="2400" dirty="0">
                <a:solidFill>
                  <a:schemeClr val="accent4">
                    <a:lumMod val="20000"/>
                    <a:lumOff val="80000"/>
                  </a:schemeClr>
                </a:solidFill>
                <a:ea typeface="Noto Serif HK" pitchFamily="34" charset="-122"/>
              </a:rPr>
              <a:t>.</a:t>
            </a:r>
          </a:p>
          <a:p>
            <a:endParaRPr lang="el-GR" sz="1600" dirty="0">
              <a:solidFill>
                <a:schemeClr val="accent4">
                  <a:lumMod val="20000"/>
                  <a:lumOff val="80000"/>
                </a:schemeClr>
              </a:solidFill>
              <a:ea typeface="Noto Serif HK" pitchFamily="34" charset="-122"/>
            </a:endParaRPr>
          </a:p>
        </p:txBody>
      </p:sp>
      <p:pic>
        <p:nvPicPr>
          <p:cNvPr id="5" name="Εικόνα 4">
            <a:extLst>
              <a:ext uri="{FF2B5EF4-FFF2-40B4-BE49-F238E27FC236}">
                <a16:creationId xmlns:a16="http://schemas.microsoft.com/office/drawing/2014/main" xmlns="" id="{CFA8CDF7-D02D-F6AB-7C8E-BBAEE4FCC78A}"/>
              </a:ext>
            </a:extLst>
          </p:cNvPr>
          <p:cNvPicPr>
            <a:picLocks noChangeAspect="1"/>
          </p:cNvPicPr>
          <p:nvPr/>
        </p:nvPicPr>
        <p:blipFill>
          <a:blip r:embed="rId3"/>
          <a:stretch>
            <a:fillRect/>
          </a:stretch>
        </p:blipFill>
        <p:spPr>
          <a:xfrm>
            <a:off x="225655" y="1465360"/>
            <a:ext cx="4819044" cy="6429106"/>
          </a:xfrm>
          <a:prstGeom prst="rect">
            <a:avLst/>
          </a:prstGeom>
        </p:spPr>
      </p:pic>
      <p:pic>
        <p:nvPicPr>
          <p:cNvPr id="4" name="Εικόνα 3">
            <a:extLst>
              <a:ext uri="{FF2B5EF4-FFF2-40B4-BE49-F238E27FC236}">
                <a16:creationId xmlns:a16="http://schemas.microsoft.com/office/drawing/2014/main" xmlns="" id="{D80B9119-B2F9-3699-D3A7-E6FAF0B9E60F}"/>
              </a:ext>
            </a:extLst>
          </p:cNvPr>
          <p:cNvPicPr>
            <a:picLocks noChangeAspect="1"/>
          </p:cNvPicPr>
          <p:nvPr/>
        </p:nvPicPr>
        <p:blipFill>
          <a:blip r:embed="rId4"/>
          <a:stretch>
            <a:fillRect/>
          </a:stretch>
        </p:blipFill>
        <p:spPr>
          <a:xfrm>
            <a:off x="9017651" y="4775163"/>
            <a:ext cx="4474852" cy="3359187"/>
          </a:xfrm>
          <a:prstGeom prst="rect">
            <a:avLst/>
          </a:prstGeom>
        </p:spPr>
      </p:pic>
    </p:spTree>
    <p:extLst>
      <p:ext uri="{BB962C8B-B14F-4D97-AF65-F5344CB8AC3E}">
        <p14:creationId xmlns:p14="http://schemas.microsoft.com/office/powerpoint/2010/main" xmlns="" val="159258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6963D7-9B28-AF45-6618-7D16BE87269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xmlns="" id="{209485E8-2F84-E299-9DC6-56309357BAB8}"/>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a:extLst>
              <a:ext uri="{FF2B5EF4-FFF2-40B4-BE49-F238E27FC236}">
                <a16:creationId xmlns:a16="http://schemas.microsoft.com/office/drawing/2014/main" xmlns="" id="{D622A947-8A4F-6C64-0367-8983CB30748D}"/>
              </a:ext>
            </a:extLst>
          </p:cNvPr>
          <p:cNvSpPr/>
          <p:nvPr/>
        </p:nvSpPr>
        <p:spPr>
          <a:xfrm>
            <a:off x="365503" y="317658"/>
            <a:ext cx="12378345" cy="1739741"/>
          </a:xfrm>
          <a:prstGeom prst="rect">
            <a:avLst/>
          </a:prstGeom>
          <a:noFill/>
          <a:ln/>
        </p:spPr>
        <p:txBody>
          <a:bodyPr wrap="none" lIns="0" tIns="0" rIns="0" bIns="0" rtlCol="0" anchor="t"/>
          <a:lstStyle/>
          <a:p>
            <a:pPr>
              <a:lnSpc>
                <a:spcPts val="4150"/>
              </a:lnSpc>
            </a:pPr>
            <a:r>
              <a:rPr lang="el-GR" sz="4400" b="1" dirty="0">
                <a:solidFill>
                  <a:schemeClr val="accent4">
                    <a:lumMod val="20000"/>
                    <a:lumOff val="80000"/>
                  </a:schemeClr>
                </a:solidFill>
                <a:ea typeface="Noto Serif HK Bold" pitchFamily="34" charset="-122"/>
              </a:rPr>
              <a:t>Τοπικά Προϊόντα και Φύση: Μαθαίνοντας έξω από </a:t>
            </a:r>
          </a:p>
          <a:p>
            <a:pPr>
              <a:lnSpc>
                <a:spcPts val="4150"/>
              </a:lnSpc>
            </a:pPr>
            <a:r>
              <a:rPr lang="el-GR" sz="4400" b="1" dirty="0">
                <a:solidFill>
                  <a:schemeClr val="accent4">
                    <a:lumMod val="20000"/>
                    <a:lumOff val="80000"/>
                  </a:schemeClr>
                </a:solidFill>
                <a:ea typeface="Noto Serif HK Bold" pitchFamily="34" charset="-122"/>
              </a:rPr>
              <a:t>την Τάξη» και συνδέοντας Σχολεία και Τοπικές </a:t>
            </a:r>
          </a:p>
          <a:p>
            <a:pPr>
              <a:lnSpc>
                <a:spcPts val="4150"/>
              </a:lnSpc>
            </a:pPr>
            <a:r>
              <a:rPr lang="el-GR" sz="4400" b="1" dirty="0">
                <a:solidFill>
                  <a:schemeClr val="accent4">
                    <a:lumMod val="20000"/>
                    <a:lumOff val="80000"/>
                  </a:schemeClr>
                </a:solidFill>
                <a:ea typeface="Noto Serif HK Bold" pitchFamily="34" charset="-122"/>
              </a:rPr>
              <a:t>Κοινωνίες μέσα από την </a:t>
            </a:r>
            <a:r>
              <a:rPr lang="el-GR" sz="4400" b="1" dirty="0" err="1">
                <a:solidFill>
                  <a:schemeClr val="accent4">
                    <a:lumMod val="20000"/>
                    <a:lumOff val="80000"/>
                  </a:schemeClr>
                </a:solidFill>
                <a:ea typeface="Noto Serif HK Bold" pitchFamily="34" charset="-122"/>
              </a:rPr>
              <a:t>Αειφορία</a:t>
            </a:r>
            <a:r>
              <a:rPr lang="el-GR" sz="4400" b="1" dirty="0">
                <a:solidFill>
                  <a:schemeClr val="accent4">
                    <a:lumMod val="20000"/>
                    <a:lumOff val="80000"/>
                  </a:schemeClr>
                </a:solidFill>
                <a:ea typeface="Noto Serif HK Bold" pitchFamily="34" charset="-122"/>
              </a:rPr>
              <a:t>»</a:t>
            </a:r>
          </a:p>
        </p:txBody>
      </p:sp>
      <p:sp>
        <p:nvSpPr>
          <p:cNvPr id="3" name="Shape 1">
            <a:extLst>
              <a:ext uri="{FF2B5EF4-FFF2-40B4-BE49-F238E27FC236}">
                <a16:creationId xmlns:a16="http://schemas.microsoft.com/office/drawing/2014/main" xmlns="" id="{F62A28EA-2AB1-ABA7-6A45-085DE0687DBB}"/>
              </a:ext>
            </a:extLst>
          </p:cNvPr>
          <p:cNvSpPr/>
          <p:nvPr/>
        </p:nvSpPr>
        <p:spPr>
          <a:xfrm>
            <a:off x="489704" y="2251144"/>
            <a:ext cx="463868" cy="463868"/>
          </a:xfrm>
          <a:prstGeom prst="roundRect">
            <a:avLst>
              <a:gd name="adj" fmla="val 6668"/>
            </a:avLst>
          </a:prstGeom>
          <a:solidFill>
            <a:srgbClr val="5CAF45"/>
          </a:solidFill>
          <a:ln/>
        </p:spPr>
        <p:txBody>
          <a:bodyPr/>
          <a:lstStyle/>
          <a:p>
            <a:endParaRPr lang="x-none"/>
          </a:p>
        </p:txBody>
      </p:sp>
      <p:sp>
        <p:nvSpPr>
          <p:cNvPr id="6" name="TextBox 5">
            <a:extLst>
              <a:ext uri="{FF2B5EF4-FFF2-40B4-BE49-F238E27FC236}">
                <a16:creationId xmlns:a16="http://schemas.microsoft.com/office/drawing/2014/main" xmlns="" id="{61519B82-0D72-25FB-8071-B3C50178A534}"/>
              </a:ext>
            </a:extLst>
          </p:cNvPr>
          <p:cNvSpPr txBox="1"/>
          <p:nvPr/>
        </p:nvSpPr>
        <p:spPr>
          <a:xfrm>
            <a:off x="1070413" y="2251144"/>
            <a:ext cx="6040392" cy="5509200"/>
          </a:xfrm>
          <a:prstGeom prst="rect">
            <a:avLst/>
          </a:prstGeom>
          <a:noFill/>
        </p:spPr>
        <p:txBody>
          <a:bodyPr wrap="square" rtlCol="0">
            <a:spAutoFit/>
          </a:bodyPr>
          <a:lstStyle/>
          <a:p>
            <a:r>
              <a:rPr lang="el-GR" sz="2400" b="1" dirty="0">
                <a:solidFill>
                  <a:schemeClr val="accent4">
                    <a:lumMod val="20000"/>
                    <a:lumOff val="80000"/>
                  </a:schemeClr>
                </a:solidFill>
                <a:ea typeface="Noto Serif HK" pitchFamily="34" charset="-122"/>
              </a:rPr>
              <a:t>2</a:t>
            </a:r>
            <a:r>
              <a:rPr lang="en-US" sz="2400" b="1" dirty="0">
                <a:solidFill>
                  <a:schemeClr val="accent4">
                    <a:lumMod val="20000"/>
                    <a:lumOff val="80000"/>
                  </a:schemeClr>
                </a:solidFill>
                <a:ea typeface="Noto Serif HK" pitchFamily="34" charset="-122"/>
              </a:rPr>
              <a:t>7</a:t>
            </a:r>
            <a:r>
              <a:rPr lang="el-GR" sz="2400" b="1" dirty="0">
                <a:solidFill>
                  <a:schemeClr val="accent4">
                    <a:lumMod val="20000"/>
                    <a:lumOff val="80000"/>
                  </a:schemeClr>
                </a:solidFill>
                <a:ea typeface="Noto Serif HK" pitchFamily="34" charset="-122"/>
              </a:rPr>
              <a:t>/3/2026</a:t>
            </a:r>
            <a:endParaRPr lang="en-US" sz="2400" b="1" dirty="0">
              <a:solidFill>
                <a:schemeClr val="accent4">
                  <a:lumMod val="20000"/>
                  <a:lumOff val="80000"/>
                </a:schemeClr>
              </a:solidFill>
              <a:ea typeface="Noto Serif HK" pitchFamily="34" charset="-122"/>
            </a:endParaRPr>
          </a:p>
          <a:p>
            <a:endParaRPr lang="en-US"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Την Παρασκευή 27 Μαρτίου, οι τάξεις Α΄, Ε΄ και ΣΤ΄ του σχολείου μας πραγματοποίησαν εκπαιδευτική επίσκεψη στα </a:t>
            </a:r>
            <a:r>
              <a:rPr lang="el-GR" sz="2400" dirty="0" err="1">
                <a:solidFill>
                  <a:schemeClr val="accent4">
                    <a:lumMod val="20000"/>
                    <a:lumOff val="80000"/>
                  </a:schemeClr>
                </a:solidFill>
                <a:ea typeface="Noto Serif HK" pitchFamily="34" charset="-122"/>
              </a:rPr>
              <a:t>Χρυσοχώραφα</a:t>
            </a:r>
            <a:r>
              <a:rPr lang="el-GR" sz="2400" dirty="0">
                <a:solidFill>
                  <a:schemeClr val="accent4">
                    <a:lumMod val="20000"/>
                    <a:lumOff val="80000"/>
                  </a:schemeClr>
                </a:solidFill>
                <a:ea typeface="Noto Serif HK" pitchFamily="34" charset="-122"/>
              </a:rPr>
              <a:t>, στον Ξενώνα «Λιμναίο», στο πλαίσιο δράσεων για τον Ενεργό Πολίτη και των προγραμμάτων «Νερό, Ζωή και Τουρισμός» και «Τα τοπικά προϊόντα στο πρίσμα της </a:t>
            </a:r>
            <a:r>
              <a:rPr lang="el-GR" sz="2400" dirty="0" err="1">
                <a:solidFill>
                  <a:schemeClr val="accent4">
                    <a:lumMod val="20000"/>
                    <a:lumOff val="80000"/>
                  </a:schemeClr>
                </a:solidFill>
                <a:ea typeface="Noto Serif HK" pitchFamily="34" charset="-122"/>
              </a:rPr>
              <a:t>Αειφορίας</a:t>
            </a:r>
            <a:r>
              <a:rPr lang="el-GR" sz="2400" dirty="0">
                <a:solidFill>
                  <a:schemeClr val="accent4">
                    <a:lumMod val="20000"/>
                    <a:lumOff val="80000"/>
                  </a:schemeClr>
                </a:solidFill>
                <a:ea typeface="Noto Serif HK" pitchFamily="34" charset="-122"/>
              </a:rPr>
              <a:t>». Οι μαθητές γνώρισαν τη σημασία των υδάτινων πόρων, του βιώσιμου τουρισμού και των τοπικών προϊόντων της περιοχής της Λίμνης Κερκίνης.</a:t>
            </a:r>
          </a:p>
          <a:p>
            <a:pPr algn="just"/>
            <a:endParaRPr lang="el-GR" sz="2400" dirty="0">
              <a:solidFill>
                <a:schemeClr val="accent4">
                  <a:lumMod val="20000"/>
                  <a:lumOff val="80000"/>
                </a:schemeClr>
              </a:solidFill>
              <a:ea typeface="Noto Serif HK" pitchFamily="34" charset="-122"/>
            </a:endParaRPr>
          </a:p>
          <a:p>
            <a:endParaRPr lang="el-GR" sz="1600" dirty="0">
              <a:solidFill>
                <a:schemeClr val="accent4">
                  <a:lumMod val="20000"/>
                  <a:lumOff val="80000"/>
                </a:schemeClr>
              </a:solidFill>
              <a:ea typeface="Noto Serif HK" pitchFamily="34" charset="-122"/>
            </a:endParaRPr>
          </a:p>
        </p:txBody>
      </p:sp>
      <p:pic>
        <p:nvPicPr>
          <p:cNvPr id="9" name="Εικόνα 8" descr="Εικόνα που περιέχει εσωτερικός χώρος, τραπέζι, τοίχος, κορνίζα&#10;&#10;Το περιεχόμενο που δημιουργείται από AI ενδέχεται να είναι εσφαλμένο.">
            <a:extLst>
              <a:ext uri="{FF2B5EF4-FFF2-40B4-BE49-F238E27FC236}">
                <a16:creationId xmlns:a16="http://schemas.microsoft.com/office/drawing/2014/main" xmlns="" id="{9FDF12A0-3DF9-C535-C4BC-6E160BAFF147}"/>
              </a:ext>
            </a:extLst>
          </p:cNvPr>
          <p:cNvPicPr>
            <a:picLocks noChangeAspect="1"/>
          </p:cNvPicPr>
          <p:nvPr/>
        </p:nvPicPr>
        <p:blipFill>
          <a:blip r:embed="rId3"/>
          <a:stretch>
            <a:fillRect/>
          </a:stretch>
        </p:blipFill>
        <p:spPr>
          <a:xfrm rot="1317147">
            <a:off x="7573563" y="4169149"/>
            <a:ext cx="4479181" cy="3344455"/>
          </a:xfrm>
          <a:prstGeom prst="rect">
            <a:avLst/>
          </a:prstGeom>
        </p:spPr>
      </p:pic>
      <p:pic>
        <p:nvPicPr>
          <p:cNvPr id="4" name="Εικόνα 3">
            <a:extLst>
              <a:ext uri="{FF2B5EF4-FFF2-40B4-BE49-F238E27FC236}">
                <a16:creationId xmlns:a16="http://schemas.microsoft.com/office/drawing/2014/main" xmlns="" id="{744EA3BE-4012-6570-DA21-AB68A913E4E6}"/>
              </a:ext>
            </a:extLst>
          </p:cNvPr>
          <p:cNvPicPr>
            <a:picLocks noChangeAspect="1"/>
          </p:cNvPicPr>
          <p:nvPr/>
        </p:nvPicPr>
        <p:blipFill>
          <a:blip r:embed="rId4"/>
          <a:stretch>
            <a:fillRect/>
          </a:stretch>
        </p:blipFill>
        <p:spPr>
          <a:xfrm rot="21438864">
            <a:off x="10087726" y="1852864"/>
            <a:ext cx="3714344" cy="2786831"/>
          </a:xfrm>
          <a:prstGeom prst="rect">
            <a:avLst/>
          </a:prstGeom>
        </p:spPr>
      </p:pic>
    </p:spTree>
    <p:extLst>
      <p:ext uri="{BB962C8B-B14F-4D97-AF65-F5344CB8AC3E}">
        <p14:creationId xmlns:p14="http://schemas.microsoft.com/office/powerpoint/2010/main" xmlns="" val="61841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040035-DC79-B445-5B6D-1B5F0B8C24A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xmlns="" id="{2C45EC7D-45BE-7241-0687-7AA8F839CDD0}"/>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a:extLst>
              <a:ext uri="{FF2B5EF4-FFF2-40B4-BE49-F238E27FC236}">
                <a16:creationId xmlns:a16="http://schemas.microsoft.com/office/drawing/2014/main" xmlns="" id="{4E19C5AB-74D5-A401-26B1-56186EC65491}"/>
              </a:ext>
            </a:extLst>
          </p:cNvPr>
          <p:cNvSpPr/>
          <p:nvPr/>
        </p:nvSpPr>
        <p:spPr>
          <a:xfrm>
            <a:off x="365502" y="317658"/>
            <a:ext cx="13543259" cy="1739741"/>
          </a:xfrm>
          <a:prstGeom prst="rect">
            <a:avLst/>
          </a:prstGeom>
          <a:noFill/>
          <a:ln/>
        </p:spPr>
        <p:txBody>
          <a:bodyPr wrap="none" lIns="0" tIns="0" rIns="0" bIns="0" rtlCol="0" anchor="t"/>
          <a:lstStyle/>
          <a:p>
            <a:pPr>
              <a:lnSpc>
                <a:spcPts val="4150"/>
              </a:lnSpc>
            </a:pPr>
            <a:r>
              <a:rPr lang="el-GR" sz="4400" b="1" dirty="0">
                <a:solidFill>
                  <a:schemeClr val="accent4">
                    <a:lumMod val="20000"/>
                    <a:lumOff val="80000"/>
                  </a:schemeClr>
                </a:solidFill>
                <a:ea typeface="Noto Serif HK Bold" pitchFamily="34" charset="-122"/>
              </a:rPr>
              <a:t>Τοπικά Προϊόντα και Φύση: Μαθαίνοντας έξω από </a:t>
            </a:r>
          </a:p>
          <a:p>
            <a:pPr>
              <a:lnSpc>
                <a:spcPts val="4150"/>
              </a:lnSpc>
            </a:pPr>
            <a:r>
              <a:rPr lang="el-GR" sz="4400" b="1" dirty="0">
                <a:solidFill>
                  <a:schemeClr val="accent4">
                    <a:lumMod val="20000"/>
                    <a:lumOff val="80000"/>
                  </a:schemeClr>
                </a:solidFill>
                <a:ea typeface="Noto Serif HK Bold" pitchFamily="34" charset="-122"/>
              </a:rPr>
              <a:t>την Τάξη» και συνδέοντας Σχολεία και Τοπικές </a:t>
            </a:r>
          </a:p>
          <a:p>
            <a:pPr>
              <a:lnSpc>
                <a:spcPts val="4150"/>
              </a:lnSpc>
            </a:pPr>
            <a:r>
              <a:rPr lang="el-GR" sz="4400" b="1" dirty="0">
                <a:solidFill>
                  <a:schemeClr val="accent4">
                    <a:lumMod val="20000"/>
                    <a:lumOff val="80000"/>
                  </a:schemeClr>
                </a:solidFill>
                <a:ea typeface="Noto Serif HK Bold" pitchFamily="34" charset="-122"/>
              </a:rPr>
              <a:t>Κοινωνίες μέσα από την </a:t>
            </a:r>
            <a:r>
              <a:rPr lang="el-GR" sz="4400" b="1" dirty="0" err="1">
                <a:solidFill>
                  <a:schemeClr val="accent4">
                    <a:lumMod val="20000"/>
                    <a:lumOff val="80000"/>
                  </a:schemeClr>
                </a:solidFill>
                <a:ea typeface="Noto Serif HK Bold" pitchFamily="34" charset="-122"/>
              </a:rPr>
              <a:t>Αειφορία</a:t>
            </a:r>
            <a:r>
              <a:rPr lang="el-GR" sz="4400" b="1" dirty="0">
                <a:solidFill>
                  <a:schemeClr val="accent4">
                    <a:lumMod val="20000"/>
                    <a:lumOff val="80000"/>
                  </a:schemeClr>
                </a:solidFill>
                <a:ea typeface="Noto Serif HK Bold" pitchFamily="34" charset="-122"/>
              </a:rPr>
              <a:t>»</a:t>
            </a:r>
          </a:p>
        </p:txBody>
      </p:sp>
      <p:sp>
        <p:nvSpPr>
          <p:cNvPr id="3" name="Shape 1">
            <a:extLst>
              <a:ext uri="{FF2B5EF4-FFF2-40B4-BE49-F238E27FC236}">
                <a16:creationId xmlns:a16="http://schemas.microsoft.com/office/drawing/2014/main" xmlns="" id="{4EB05E99-5731-DF1E-948A-C6A45D7DF5D4}"/>
              </a:ext>
            </a:extLst>
          </p:cNvPr>
          <p:cNvSpPr/>
          <p:nvPr/>
        </p:nvSpPr>
        <p:spPr>
          <a:xfrm>
            <a:off x="721638" y="2251144"/>
            <a:ext cx="463868" cy="463868"/>
          </a:xfrm>
          <a:prstGeom prst="roundRect">
            <a:avLst>
              <a:gd name="adj" fmla="val 6668"/>
            </a:avLst>
          </a:prstGeom>
          <a:solidFill>
            <a:srgbClr val="5CAF45"/>
          </a:solidFill>
          <a:ln/>
        </p:spPr>
        <p:txBody>
          <a:bodyPr/>
          <a:lstStyle/>
          <a:p>
            <a:endParaRPr lang="x-none"/>
          </a:p>
        </p:txBody>
      </p:sp>
      <p:sp>
        <p:nvSpPr>
          <p:cNvPr id="6" name="TextBox 5">
            <a:extLst>
              <a:ext uri="{FF2B5EF4-FFF2-40B4-BE49-F238E27FC236}">
                <a16:creationId xmlns:a16="http://schemas.microsoft.com/office/drawing/2014/main" xmlns="" id="{D0A35F93-08C3-87D7-05A6-3DCCFECCA747}"/>
              </a:ext>
            </a:extLst>
          </p:cNvPr>
          <p:cNvSpPr txBox="1"/>
          <p:nvPr/>
        </p:nvSpPr>
        <p:spPr>
          <a:xfrm>
            <a:off x="1274807" y="2194576"/>
            <a:ext cx="7159188" cy="6247864"/>
          </a:xfrm>
          <a:prstGeom prst="rect">
            <a:avLst/>
          </a:prstGeom>
          <a:noFill/>
        </p:spPr>
        <p:txBody>
          <a:bodyPr wrap="square" rtlCol="0">
            <a:spAutoFit/>
          </a:bodyPr>
          <a:lstStyle/>
          <a:p>
            <a:r>
              <a:rPr lang="el-GR" sz="2400" b="1" dirty="0">
                <a:solidFill>
                  <a:schemeClr val="accent4">
                    <a:lumMod val="20000"/>
                    <a:lumOff val="80000"/>
                  </a:schemeClr>
                </a:solidFill>
                <a:ea typeface="Noto Serif HK" pitchFamily="34" charset="-122"/>
              </a:rPr>
              <a:t>2</a:t>
            </a:r>
            <a:r>
              <a:rPr lang="en-US" sz="2400" b="1">
                <a:solidFill>
                  <a:schemeClr val="accent4">
                    <a:lumMod val="20000"/>
                    <a:lumOff val="80000"/>
                  </a:schemeClr>
                </a:solidFill>
                <a:ea typeface="Noto Serif HK" pitchFamily="34" charset="-122"/>
              </a:rPr>
              <a:t>7</a:t>
            </a:r>
            <a:r>
              <a:rPr lang="el-GR" sz="2400" b="1">
                <a:solidFill>
                  <a:schemeClr val="accent4">
                    <a:lumMod val="20000"/>
                    <a:lumOff val="80000"/>
                  </a:schemeClr>
                </a:solidFill>
                <a:ea typeface="Noto Serif HK" pitchFamily="34" charset="-122"/>
              </a:rPr>
              <a:t>/3/2026</a:t>
            </a:r>
            <a:endParaRPr lang="en-US" sz="2400" b="1" dirty="0">
              <a:solidFill>
                <a:schemeClr val="accent4">
                  <a:lumMod val="20000"/>
                  <a:lumOff val="80000"/>
                </a:schemeClr>
              </a:solidFill>
              <a:ea typeface="Noto Serif HK" pitchFamily="34" charset="-122"/>
            </a:endParaRPr>
          </a:p>
          <a:p>
            <a:endParaRPr lang="en-US" sz="2400" dirty="0">
              <a:solidFill>
                <a:schemeClr val="accent4">
                  <a:lumMod val="20000"/>
                  <a:lumOff val="80000"/>
                </a:schemeClr>
              </a:solidFill>
              <a:ea typeface="Noto Serif HK" pitchFamily="34" charset="-122"/>
            </a:endParaRPr>
          </a:p>
          <a:p>
            <a:pPr algn="just"/>
            <a:endParaRPr lang="el-GR"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Μέσα από συζητήσεις με επαγγελματίες της περιοχής ενημερώθηκαν για τις μορφές εναλλακτικού τουρισμού, τις επαγγελματικές δυνατότητες που δημιουργούνται, καθώς και για την αξία της προστασίας του φυσικού περιβάλλοντος. Παράλληλα, γνώρισαν τοπικά προϊόντα και παραδοσιακές γεύσεις, όπως το </a:t>
            </a:r>
            <a:r>
              <a:rPr lang="el-GR" sz="2400" dirty="0" err="1">
                <a:solidFill>
                  <a:schemeClr val="accent4">
                    <a:lumMod val="20000"/>
                    <a:lumOff val="80000"/>
                  </a:schemeClr>
                </a:solidFill>
                <a:ea typeface="Noto Serif HK" pitchFamily="34" charset="-122"/>
              </a:rPr>
              <a:t>καζάν</a:t>
            </a:r>
            <a:r>
              <a:rPr lang="el-GR" sz="2400" dirty="0">
                <a:solidFill>
                  <a:schemeClr val="accent4">
                    <a:lumMod val="20000"/>
                    <a:lumOff val="80000"/>
                  </a:schemeClr>
                </a:solidFill>
                <a:ea typeface="Noto Serif HK" pitchFamily="34" charset="-122"/>
              </a:rPr>
              <a:t> </a:t>
            </a:r>
            <a:r>
              <a:rPr lang="el-GR" sz="2400" dirty="0" err="1">
                <a:solidFill>
                  <a:schemeClr val="accent4">
                    <a:lumMod val="20000"/>
                    <a:lumOff val="80000"/>
                  </a:schemeClr>
                </a:solidFill>
                <a:ea typeface="Noto Serif HK" pitchFamily="34" charset="-122"/>
              </a:rPr>
              <a:t>ντιπί</a:t>
            </a:r>
            <a:r>
              <a:rPr lang="el-GR" sz="2400" dirty="0">
                <a:solidFill>
                  <a:schemeClr val="accent4">
                    <a:lumMod val="20000"/>
                    <a:lumOff val="80000"/>
                  </a:schemeClr>
                </a:solidFill>
                <a:ea typeface="Noto Serif HK" pitchFamily="34" charset="-122"/>
              </a:rPr>
              <a:t>, συνδέοντας τη γαστρονομία με την πολιτιστική κληρονομιά και την </a:t>
            </a:r>
            <a:r>
              <a:rPr lang="el-GR" sz="2400" dirty="0" err="1">
                <a:solidFill>
                  <a:schemeClr val="accent4">
                    <a:lumMod val="20000"/>
                    <a:lumOff val="80000"/>
                  </a:schemeClr>
                </a:solidFill>
                <a:ea typeface="Noto Serif HK" pitchFamily="34" charset="-122"/>
              </a:rPr>
              <a:t>αειφορία</a:t>
            </a:r>
            <a:r>
              <a:rPr lang="el-GR" sz="2400" dirty="0">
                <a:solidFill>
                  <a:schemeClr val="accent4">
                    <a:lumMod val="20000"/>
                    <a:lumOff val="80000"/>
                  </a:schemeClr>
                </a:solidFill>
                <a:ea typeface="Noto Serif HK" pitchFamily="34" charset="-122"/>
              </a:rPr>
              <a:t>.</a:t>
            </a:r>
          </a:p>
          <a:p>
            <a:pPr algn="just"/>
            <a:endParaRPr lang="el-GR"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Η επίσκεψη αποτέλεσε μια βιωματική εμπειρία μάθησης, ενισχύοντας την περιβαλλοντική ευαισθητοποίηση και τη σύνδεση των μαθητών με τον τόπο τους.</a:t>
            </a:r>
          </a:p>
          <a:p>
            <a:endParaRPr lang="el-GR" sz="1600" dirty="0">
              <a:solidFill>
                <a:schemeClr val="accent4">
                  <a:lumMod val="20000"/>
                  <a:lumOff val="80000"/>
                </a:schemeClr>
              </a:solidFill>
              <a:ea typeface="Noto Serif HK" pitchFamily="34" charset="-122"/>
            </a:endParaRPr>
          </a:p>
        </p:txBody>
      </p:sp>
      <p:pic>
        <p:nvPicPr>
          <p:cNvPr id="4" name="Εικόνα 3">
            <a:extLst>
              <a:ext uri="{FF2B5EF4-FFF2-40B4-BE49-F238E27FC236}">
                <a16:creationId xmlns:a16="http://schemas.microsoft.com/office/drawing/2014/main" xmlns="" id="{19CA4DEF-57A4-6611-2D19-661A91E1486F}"/>
              </a:ext>
            </a:extLst>
          </p:cNvPr>
          <p:cNvPicPr>
            <a:picLocks noChangeAspect="1"/>
          </p:cNvPicPr>
          <p:nvPr/>
        </p:nvPicPr>
        <p:blipFill>
          <a:blip r:embed="rId3"/>
          <a:stretch>
            <a:fillRect/>
          </a:stretch>
        </p:blipFill>
        <p:spPr>
          <a:xfrm>
            <a:off x="9229498" y="1767862"/>
            <a:ext cx="4605398" cy="6144080"/>
          </a:xfrm>
          <a:prstGeom prst="rect">
            <a:avLst/>
          </a:prstGeom>
        </p:spPr>
      </p:pic>
    </p:spTree>
    <p:extLst>
      <p:ext uri="{BB962C8B-B14F-4D97-AF65-F5344CB8AC3E}">
        <p14:creationId xmlns:p14="http://schemas.microsoft.com/office/powerpoint/2010/main" xmlns="" val="150410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F53C69-16E1-12C6-BBFF-D28ABB8FE27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xmlns="" id="{E09C03FE-C956-29DB-8AF9-31F13022E9B6}"/>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a:extLst>
              <a:ext uri="{FF2B5EF4-FFF2-40B4-BE49-F238E27FC236}">
                <a16:creationId xmlns:a16="http://schemas.microsoft.com/office/drawing/2014/main" xmlns="" id="{422C8DF1-8656-21AE-D043-C50E841C0E82}"/>
              </a:ext>
            </a:extLst>
          </p:cNvPr>
          <p:cNvSpPr/>
          <p:nvPr/>
        </p:nvSpPr>
        <p:spPr>
          <a:xfrm>
            <a:off x="365503" y="317659"/>
            <a:ext cx="6477357" cy="644366"/>
          </a:xfrm>
          <a:prstGeom prst="rect">
            <a:avLst/>
          </a:prstGeom>
          <a:noFill/>
          <a:ln/>
        </p:spPr>
        <p:txBody>
          <a:bodyPr wrap="none" lIns="0" tIns="0" rIns="0" bIns="0" rtlCol="0" anchor="t"/>
          <a:lstStyle/>
          <a:p>
            <a:pPr>
              <a:lnSpc>
                <a:spcPts val="4150"/>
              </a:lnSpc>
            </a:pPr>
            <a:r>
              <a:rPr lang="el-GR" sz="4400" b="1" dirty="0">
                <a:solidFill>
                  <a:schemeClr val="accent4">
                    <a:lumMod val="20000"/>
                    <a:lumOff val="80000"/>
                  </a:schemeClr>
                </a:solidFill>
                <a:ea typeface="Noto Serif HK Bold" pitchFamily="34" charset="-122"/>
              </a:rPr>
              <a:t>Ταξίδι στη Φύση και την Παράδοση της Κερκίνης: </a:t>
            </a:r>
          </a:p>
          <a:p>
            <a:pPr>
              <a:lnSpc>
                <a:spcPts val="4150"/>
              </a:lnSpc>
            </a:pPr>
            <a:r>
              <a:rPr lang="el-GR" sz="4400" b="1" dirty="0">
                <a:solidFill>
                  <a:schemeClr val="accent4">
                    <a:lumMod val="20000"/>
                    <a:lumOff val="80000"/>
                  </a:schemeClr>
                </a:solidFill>
                <a:ea typeface="Noto Serif HK Bold" pitchFamily="34" charset="-122"/>
              </a:rPr>
              <a:t>Οι μαθητές μας εξερευνούν το οικοσύστημα </a:t>
            </a:r>
          </a:p>
        </p:txBody>
      </p:sp>
      <p:sp>
        <p:nvSpPr>
          <p:cNvPr id="3" name="Shape 1">
            <a:extLst>
              <a:ext uri="{FF2B5EF4-FFF2-40B4-BE49-F238E27FC236}">
                <a16:creationId xmlns:a16="http://schemas.microsoft.com/office/drawing/2014/main" xmlns="" id="{9F55C4D0-073B-FB01-534A-33A6E79CE87C}"/>
              </a:ext>
            </a:extLst>
          </p:cNvPr>
          <p:cNvSpPr/>
          <p:nvPr/>
        </p:nvSpPr>
        <p:spPr>
          <a:xfrm>
            <a:off x="721638" y="1752481"/>
            <a:ext cx="463868" cy="463868"/>
          </a:xfrm>
          <a:prstGeom prst="roundRect">
            <a:avLst>
              <a:gd name="adj" fmla="val 6668"/>
            </a:avLst>
          </a:prstGeom>
          <a:solidFill>
            <a:srgbClr val="5CAF45"/>
          </a:solidFill>
          <a:ln/>
        </p:spPr>
        <p:txBody>
          <a:bodyPr/>
          <a:lstStyle/>
          <a:p>
            <a:endParaRPr lang="x-none"/>
          </a:p>
        </p:txBody>
      </p:sp>
      <p:sp>
        <p:nvSpPr>
          <p:cNvPr id="6" name="TextBox 5">
            <a:extLst>
              <a:ext uri="{FF2B5EF4-FFF2-40B4-BE49-F238E27FC236}">
                <a16:creationId xmlns:a16="http://schemas.microsoft.com/office/drawing/2014/main" xmlns="" id="{F7A1F4B2-B657-66B6-9FF7-9CFA4D50EACF}"/>
              </a:ext>
            </a:extLst>
          </p:cNvPr>
          <p:cNvSpPr txBox="1"/>
          <p:nvPr/>
        </p:nvSpPr>
        <p:spPr>
          <a:xfrm>
            <a:off x="1274808" y="1762006"/>
            <a:ext cx="7030992" cy="4031873"/>
          </a:xfrm>
          <a:prstGeom prst="rect">
            <a:avLst/>
          </a:prstGeom>
          <a:noFill/>
        </p:spPr>
        <p:txBody>
          <a:bodyPr wrap="square" rtlCol="0">
            <a:spAutoFit/>
          </a:bodyPr>
          <a:lstStyle/>
          <a:p>
            <a:r>
              <a:rPr lang="el-GR" sz="2400" b="1" dirty="0" smtClean="0">
                <a:solidFill>
                  <a:schemeClr val="accent4">
                    <a:lumMod val="20000"/>
                    <a:lumOff val="80000"/>
                  </a:schemeClr>
                </a:solidFill>
                <a:ea typeface="Noto Serif HK" pitchFamily="34" charset="-122"/>
              </a:rPr>
              <a:t>20/11/2026</a:t>
            </a:r>
            <a:endParaRPr lang="el-GR"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Στο πλαίσιο της εκπαιδευτικής μας επίσκεψης στη Λίμνη Κερκίνη, οι μαθητές και οι μαθήτριες είχαν την ευκαιρία να γνωρίσουν από κοντά τον πλούτο των τοπικών προϊόντων της περιοχής και τη σύνδεσή τους με την τοπική παράδοση, την οικονομία και την </a:t>
            </a:r>
            <a:r>
              <a:rPr lang="el-GR" sz="2400" dirty="0" err="1">
                <a:solidFill>
                  <a:schemeClr val="accent4">
                    <a:lumMod val="20000"/>
                    <a:lumOff val="80000"/>
                  </a:schemeClr>
                </a:solidFill>
                <a:ea typeface="Noto Serif HK" pitchFamily="34" charset="-122"/>
              </a:rPr>
              <a:t>αειφορία</a:t>
            </a:r>
            <a:r>
              <a:rPr lang="el-GR" sz="2400" dirty="0" smtClean="0">
                <a:solidFill>
                  <a:schemeClr val="accent4">
                    <a:lumMod val="20000"/>
                    <a:lumOff val="80000"/>
                  </a:schemeClr>
                </a:solidFill>
                <a:ea typeface="Noto Serif HK" pitchFamily="34" charset="-122"/>
              </a:rPr>
              <a:t>.</a:t>
            </a:r>
            <a:r>
              <a:rPr lang="el-GR" sz="2400" u="sng" dirty="0" smtClean="0">
                <a:hlinkClick r:id="rId3"/>
              </a:rPr>
              <a:t> https://2dim-irakl.gr/taxidi-sti-fysi-kai-tin-paradosi-tis-ke/</a:t>
            </a:r>
            <a:endParaRPr lang="el-GR" sz="2400" dirty="0" smtClean="0"/>
          </a:p>
          <a:p>
            <a:pPr algn="just"/>
            <a:endParaRPr lang="el-GR" sz="2400" dirty="0" smtClean="0">
              <a:solidFill>
                <a:schemeClr val="accent4">
                  <a:lumMod val="20000"/>
                  <a:lumOff val="80000"/>
                </a:schemeClr>
              </a:solidFill>
              <a:ea typeface="Noto Serif HK" pitchFamily="34" charset="-122"/>
            </a:endParaRPr>
          </a:p>
          <a:p>
            <a:pPr algn="just"/>
            <a:endParaRPr lang="el-GR" sz="2400" dirty="0">
              <a:solidFill>
                <a:schemeClr val="accent4">
                  <a:lumMod val="20000"/>
                  <a:lumOff val="80000"/>
                </a:schemeClr>
              </a:solidFill>
              <a:ea typeface="Noto Serif HK" pitchFamily="34" charset="-122"/>
            </a:endParaRPr>
          </a:p>
          <a:p>
            <a:endParaRPr lang="el-GR" sz="1600" dirty="0">
              <a:solidFill>
                <a:schemeClr val="accent4">
                  <a:lumMod val="20000"/>
                  <a:lumOff val="80000"/>
                </a:schemeClr>
              </a:solidFill>
              <a:ea typeface="Noto Serif HK" pitchFamily="34" charset="-122"/>
            </a:endParaRPr>
          </a:p>
        </p:txBody>
      </p:sp>
      <p:pic>
        <p:nvPicPr>
          <p:cNvPr id="7" name="Εικόνα 6">
            <a:extLst>
              <a:ext uri="{FF2B5EF4-FFF2-40B4-BE49-F238E27FC236}">
                <a16:creationId xmlns:a16="http://schemas.microsoft.com/office/drawing/2014/main" xmlns="" id="{536E76AC-EF18-6471-A943-58DA60CE893A}"/>
              </a:ext>
            </a:extLst>
          </p:cNvPr>
          <p:cNvPicPr>
            <a:picLocks noChangeAspect="1"/>
          </p:cNvPicPr>
          <p:nvPr/>
        </p:nvPicPr>
        <p:blipFill>
          <a:blip r:embed="rId4"/>
          <a:srcRect/>
          <a:stretch>
            <a:fillRect/>
          </a:stretch>
        </p:blipFill>
        <p:spPr bwMode="auto">
          <a:xfrm>
            <a:off x="3427425" y="4389755"/>
            <a:ext cx="5274310" cy="3515995"/>
          </a:xfrm>
          <a:prstGeom prst="rect">
            <a:avLst/>
          </a:prstGeom>
          <a:noFill/>
          <a:ln w="9525">
            <a:noFill/>
            <a:miter lim="800000"/>
            <a:headEnd/>
            <a:tailEnd/>
          </a:ln>
        </p:spPr>
      </p:pic>
      <p:pic>
        <p:nvPicPr>
          <p:cNvPr id="11" name="Εικόνα 10">
            <a:extLst>
              <a:ext uri="{FF2B5EF4-FFF2-40B4-BE49-F238E27FC236}">
                <a16:creationId xmlns:a16="http://schemas.microsoft.com/office/drawing/2014/main" xmlns="" id="{4C3EC033-0D1A-F45F-C751-62BDECD1A1C1}"/>
              </a:ext>
            </a:extLst>
          </p:cNvPr>
          <p:cNvPicPr>
            <a:picLocks noChangeAspect="1"/>
          </p:cNvPicPr>
          <p:nvPr/>
        </p:nvPicPr>
        <p:blipFill>
          <a:blip r:embed="rId5"/>
          <a:stretch>
            <a:fillRect/>
          </a:stretch>
        </p:blipFill>
        <p:spPr>
          <a:xfrm>
            <a:off x="9177985" y="1581676"/>
            <a:ext cx="4836249" cy="6477119"/>
          </a:xfrm>
          <a:prstGeom prst="rect">
            <a:avLst/>
          </a:prstGeom>
        </p:spPr>
      </p:pic>
    </p:spTree>
    <p:extLst>
      <p:ext uri="{BB962C8B-B14F-4D97-AF65-F5344CB8AC3E}">
        <p14:creationId xmlns:p14="http://schemas.microsoft.com/office/powerpoint/2010/main" xmlns="" val="295903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159A0A-5470-FDFF-B898-00B5D3542EF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xmlns="" id="{1646D865-F542-FF16-6A72-BCDC70033D40}"/>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a:extLst>
              <a:ext uri="{FF2B5EF4-FFF2-40B4-BE49-F238E27FC236}">
                <a16:creationId xmlns:a16="http://schemas.microsoft.com/office/drawing/2014/main" xmlns="" id="{70EA6F65-7DAC-D4E3-DBAE-B0099E509961}"/>
              </a:ext>
            </a:extLst>
          </p:cNvPr>
          <p:cNvSpPr/>
          <p:nvPr/>
        </p:nvSpPr>
        <p:spPr>
          <a:xfrm>
            <a:off x="365503" y="317659"/>
            <a:ext cx="6477357" cy="644366"/>
          </a:xfrm>
          <a:prstGeom prst="rect">
            <a:avLst/>
          </a:prstGeom>
          <a:noFill/>
          <a:ln/>
        </p:spPr>
        <p:txBody>
          <a:bodyPr wrap="none" lIns="0" tIns="0" rIns="0" bIns="0" rtlCol="0" anchor="t"/>
          <a:lstStyle/>
          <a:p>
            <a:pPr>
              <a:lnSpc>
                <a:spcPts val="4150"/>
              </a:lnSpc>
            </a:pPr>
            <a:r>
              <a:rPr lang="el-GR" sz="4400" b="1" dirty="0">
                <a:solidFill>
                  <a:schemeClr val="accent4">
                    <a:lumMod val="20000"/>
                    <a:lumOff val="80000"/>
                  </a:schemeClr>
                </a:solidFill>
                <a:ea typeface="Noto Serif HK Bold" pitchFamily="34" charset="-122"/>
              </a:rPr>
              <a:t>Ταξίδι στη Φύση και την Παράδοση της Κερκίνης: </a:t>
            </a:r>
          </a:p>
          <a:p>
            <a:pPr>
              <a:lnSpc>
                <a:spcPts val="4150"/>
              </a:lnSpc>
            </a:pPr>
            <a:r>
              <a:rPr lang="el-GR" sz="4400" b="1" dirty="0">
                <a:solidFill>
                  <a:schemeClr val="accent4">
                    <a:lumMod val="20000"/>
                    <a:lumOff val="80000"/>
                  </a:schemeClr>
                </a:solidFill>
                <a:ea typeface="Noto Serif HK Bold" pitchFamily="34" charset="-122"/>
              </a:rPr>
              <a:t>Οι μαθητές μας εξερευνούν το οικοσύστημα </a:t>
            </a:r>
          </a:p>
        </p:txBody>
      </p:sp>
      <p:sp>
        <p:nvSpPr>
          <p:cNvPr id="3" name="Shape 1">
            <a:extLst>
              <a:ext uri="{FF2B5EF4-FFF2-40B4-BE49-F238E27FC236}">
                <a16:creationId xmlns:a16="http://schemas.microsoft.com/office/drawing/2014/main" xmlns="" id="{F9A3CC56-D221-3D24-DB56-D40D79BE49E9}"/>
              </a:ext>
            </a:extLst>
          </p:cNvPr>
          <p:cNvSpPr/>
          <p:nvPr/>
        </p:nvSpPr>
        <p:spPr>
          <a:xfrm>
            <a:off x="721638" y="1752481"/>
            <a:ext cx="463868" cy="463868"/>
          </a:xfrm>
          <a:prstGeom prst="roundRect">
            <a:avLst>
              <a:gd name="adj" fmla="val 6668"/>
            </a:avLst>
          </a:prstGeom>
          <a:solidFill>
            <a:srgbClr val="5CAF45"/>
          </a:solidFill>
          <a:ln/>
        </p:spPr>
        <p:txBody>
          <a:bodyPr/>
          <a:lstStyle/>
          <a:p>
            <a:endParaRPr lang="x-none"/>
          </a:p>
        </p:txBody>
      </p:sp>
      <p:sp>
        <p:nvSpPr>
          <p:cNvPr id="6" name="TextBox 5">
            <a:extLst>
              <a:ext uri="{FF2B5EF4-FFF2-40B4-BE49-F238E27FC236}">
                <a16:creationId xmlns:a16="http://schemas.microsoft.com/office/drawing/2014/main" xmlns="" id="{1C680B09-46F6-4C82-2EFC-7EC2D2DEB919}"/>
              </a:ext>
            </a:extLst>
          </p:cNvPr>
          <p:cNvSpPr txBox="1"/>
          <p:nvPr/>
        </p:nvSpPr>
        <p:spPr>
          <a:xfrm>
            <a:off x="1274808" y="1762006"/>
            <a:ext cx="7030992" cy="6617196"/>
          </a:xfrm>
          <a:prstGeom prst="rect">
            <a:avLst/>
          </a:prstGeom>
          <a:noFill/>
        </p:spPr>
        <p:txBody>
          <a:bodyPr wrap="square" rtlCol="0">
            <a:spAutoFit/>
          </a:bodyPr>
          <a:lstStyle/>
          <a:p>
            <a:r>
              <a:rPr lang="el-GR" sz="2400" b="1" dirty="0">
                <a:solidFill>
                  <a:schemeClr val="accent4">
                    <a:lumMod val="20000"/>
                    <a:lumOff val="80000"/>
                  </a:schemeClr>
                </a:solidFill>
                <a:ea typeface="Noto Serif HK" pitchFamily="34" charset="-122"/>
              </a:rPr>
              <a:t>20/11/2026</a:t>
            </a:r>
          </a:p>
          <a:p>
            <a:endParaRPr lang="el-GR"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Κατά την επίσκεψη στη φάρμα </a:t>
            </a:r>
            <a:r>
              <a:rPr lang="el-GR" sz="2400" dirty="0" err="1">
                <a:solidFill>
                  <a:schemeClr val="accent4">
                    <a:lumMod val="20000"/>
                    <a:lumOff val="80000"/>
                  </a:schemeClr>
                </a:solidFill>
                <a:ea typeface="Noto Serif HK" pitchFamily="34" charset="-122"/>
              </a:rPr>
              <a:t>βουβαλοτροφίας</a:t>
            </a:r>
            <a:r>
              <a:rPr lang="el-GR" sz="2400" dirty="0">
                <a:solidFill>
                  <a:schemeClr val="accent4">
                    <a:lumMod val="20000"/>
                    <a:lumOff val="80000"/>
                  </a:schemeClr>
                </a:solidFill>
                <a:ea typeface="Noto Serif HK" pitchFamily="34" charset="-122"/>
              </a:rPr>
              <a:t> στα </a:t>
            </a:r>
            <a:r>
              <a:rPr lang="el-GR" sz="2400" dirty="0" err="1">
                <a:solidFill>
                  <a:schemeClr val="accent4">
                    <a:lumMod val="20000"/>
                    <a:lumOff val="80000"/>
                  </a:schemeClr>
                </a:solidFill>
                <a:ea typeface="Noto Serif HK" pitchFamily="34" charset="-122"/>
              </a:rPr>
              <a:t>Χρυσοχώραφα</a:t>
            </a:r>
            <a:r>
              <a:rPr lang="el-GR" sz="2400" dirty="0">
                <a:solidFill>
                  <a:schemeClr val="accent4">
                    <a:lumMod val="20000"/>
                    <a:lumOff val="80000"/>
                  </a:schemeClr>
                </a:solidFill>
                <a:ea typeface="Noto Serif HK" pitchFamily="34" charset="-122"/>
              </a:rPr>
              <a:t>, γνώρισαν τον τρόπο εκτροφής των βουβαλιών και ενημερώθηκαν για την παραγωγή παραδοσιακών βουβαλίσιων προϊόντων, όπως γάλα, τυριά, κρέας και γαλακτοκομικά προϊόντα υψηλής διατροφικής αξίας, που αποτελούν σημαντικό στοιχείο της τοπικής ταυτότητας της Κερκίνης.</a:t>
            </a:r>
          </a:p>
          <a:p>
            <a:pPr algn="just"/>
            <a:endParaRPr lang="el-GR"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Παράλληλα, μέσα από τη βιωματική επαφή με τους ανθρώπους της περιοχής, τα παιδιά κατανόησαν πως τα τοπικά προϊόντα δεν είναι μόνο μέρος της γαστρονομικής μας κληρονομιάς, αλλά και μοχλός βιώσιμης ανάπτυξης, ενισχύοντας τον </a:t>
            </a:r>
            <a:r>
              <a:rPr lang="el-GR" sz="2400" dirty="0" err="1">
                <a:solidFill>
                  <a:schemeClr val="accent4">
                    <a:lumMod val="20000"/>
                    <a:lumOff val="80000"/>
                  </a:schemeClr>
                </a:solidFill>
                <a:ea typeface="Noto Serif HK" pitchFamily="34" charset="-122"/>
              </a:rPr>
              <a:t>οικοτουρισμό</a:t>
            </a:r>
            <a:r>
              <a:rPr lang="el-GR" sz="2400" dirty="0">
                <a:solidFill>
                  <a:schemeClr val="accent4">
                    <a:lumMod val="20000"/>
                    <a:lumOff val="80000"/>
                  </a:schemeClr>
                </a:solidFill>
                <a:ea typeface="Noto Serif HK" pitchFamily="34" charset="-122"/>
              </a:rPr>
              <a:t>, την τοπική παραγωγή και τον σεβασμό προς το φυσικό περιβάλλον.</a:t>
            </a:r>
          </a:p>
          <a:p>
            <a:endParaRPr lang="el-GR" sz="1600" dirty="0">
              <a:solidFill>
                <a:schemeClr val="accent4">
                  <a:lumMod val="20000"/>
                  <a:lumOff val="80000"/>
                </a:schemeClr>
              </a:solidFill>
              <a:ea typeface="Noto Serif HK" pitchFamily="34" charset="-122"/>
            </a:endParaRPr>
          </a:p>
        </p:txBody>
      </p:sp>
      <p:pic>
        <p:nvPicPr>
          <p:cNvPr id="5" name="Εικόνα 4">
            <a:extLst>
              <a:ext uri="{FF2B5EF4-FFF2-40B4-BE49-F238E27FC236}">
                <a16:creationId xmlns:a16="http://schemas.microsoft.com/office/drawing/2014/main" xmlns="" id="{D37B7C98-8C03-8DF2-36D1-99F09DBE139E}"/>
              </a:ext>
            </a:extLst>
          </p:cNvPr>
          <p:cNvPicPr>
            <a:picLocks noChangeAspect="1"/>
          </p:cNvPicPr>
          <p:nvPr/>
        </p:nvPicPr>
        <p:blipFill>
          <a:blip r:embed="rId3"/>
          <a:srcRect t="18924"/>
          <a:stretch>
            <a:fillRect/>
          </a:stretch>
        </p:blipFill>
        <p:spPr bwMode="auto">
          <a:xfrm rot="21366884">
            <a:off x="8871661" y="4000694"/>
            <a:ext cx="3770810" cy="4076045"/>
          </a:xfrm>
          <a:prstGeom prst="rect">
            <a:avLst/>
          </a:prstGeom>
          <a:noFill/>
          <a:ln w="9525">
            <a:noFill/>
            <a:miter lim="800000"/>
            <a:headEnd/>
            <a:tailEnd/>
          </a:ln>
        </p:spPr>
      </p:pic>
      <p:pic>
        <p:nvPicPr>
          <p:cNvPr id="4" name="Εικόνα 3">
            <a:extLst>
              <a:ext uri="{FF2B5EF4-FFF2-40B4-BE49-F238E27FC236}">
                <a16:creationId xmlns:a16="http://schemas.microsoft.com/office/drawing/2014/main" xmlns="" id="{0D2F2A94-A1C6-14E1-30BE-4552E8217F3E}"/>
              </a:ext>
            </a:extLst>
          </p:cNvPr>
          <p:cNvPicPr>
            <a:picLocks noChangeAspect="1"/>
          </p:cNvPicPr>
          <p:nvPr/>
        </p:nvPicPr>
        <p:blipFill>
          <a:blip r:embed="rId4" cstate="print"/>
          <a:srcRect/>
          <a:stretch>
            <a:fillRect/>
          </a:stretch>
        </p:blipFill>
        <p:spPr bwMode="auto">
          <a:xfrm rot="261138">
            <a:off x="10154135" y="1312432"/>
            <a:ext cx="4093138" cy="3069607"/>
          </a:xfrm>
          <a:prstGeom prst="rect">
            <a:avLst/>
          </a:prstGeom>
          <a:noFill/>
          <a:ln w="9525">
            <a:noFill/>
            <a:miter lim="800000"/>
            <a:headEnd/>
            <a:tailEnd/>
          </a:ln>
        </p:spPr>
      </p:pic>
    </p:spTree>
    <p:extLst>
      <p:ext uri="{BB962C8B-B14F-4D97-AF65-F5344CB8AC3E}">
        <p14:creationId xmlns:p14="http://schemas.microsoft.com/office/powerpoint/2010/main" xmlns="" val="186085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4B9ABF0B-D696-165F-C022-5375FE481C65}"/>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3" name="Text 0"/>
          <p:cNvSpPr/>
          <p:nvPr/>
        </p:nvSpPr>
        <p:spPr>
          <a:xfrm>
            <a:off x="6078260" y="465058"/>
            <a:ext cx="5290899" cy="528399"/>
          </a:xfrm>
          <a:prstGeom prst="rect">
            <a:avLst/>
          </a:prstGeom>
          <a:noFill/>
          <a:ln/>
        </p:spPr>
        <p:txBody>
          <a:bodyPr wrap="none" lIns="0" tIns="0" rIns="0" bIns="0" rtlCol="0" anchor="t"/>
          <a:lstStyle/>
          <a:p>
            <a:pPr marL="0" indent="0" algn="l">
              <a:lnSpc>
                <a:spcPts val="4150"/>
              </a:lnSpc>
              <a:buNone/>
            </a:pPr>
            <a:r>
              <a:rPr lang="en-US" sz="4450" b="1" dirty="0" err="1">
                <a:solidFill>
                  <a:schemeClr val="accent4">
                    <a:lumMod val="20000"/>
                    <a:lumOff val="80000"/>
                  </a:schemeClr>
                </a:solidFill>
                <a:latin typeface="Noto Serif HK Bold" pitchFamily="34" charset="0"/>
                <a:ea typeface="Noto Serif HK Bold" pitchFamily="34" charset="-122"/>
              </a:rPr>
              <a:t>Δι</a:t>
            </a:r>
            <a:r>
              <a:rPr lang="en-US" sz="4450" b="1" dirty="0">
                <a:solidFill>
                  <a:schemeClr val="accent4">
                    <a:lumMod val="20000"/>
                    <a:lumOff val="80000"/>
                  </a:schemeClr>
                </a:solidFill>
                <a:latin typeface="Noto Serif HK Bold" pitchFamily="34" charset="0"/>
                <a:ea typeface="Noto Serif HK Bold" pitchFamily="34" charset="-122"/>
              </a:rPr>
              <a:t>αθεματική Προσέγγιση</a:t>
            </a:r>
          </a:p>
        </p:txBody>
      </p:sp>
      <p:sp>
        <p:nvSpPr>
          <p:cNvPr id="4" name="Shape 1"/>
          <p:cNvSpPr/>
          <p:nvPr/>
        </p:nvSpPr>
        <p:spPr>
          <a:xfrm>
            <a:off x="6078260" y="1500664"/>
            <a:ext cx="7960281" cy="1251109"/>
          </a:xfrm>
          <a:prstGeom prst="roundRect">
            <a:avLst>
              <a:gd name="adj" fmla="val 8770"/>
            </a:avLst>
          </a:prstGeom>
          <a:solidFill>
            <a:srgbClr val="5CAF45"/>
          </a:solidFill>
          <a:ln/>
        </p:spPr>
        <p:txBody>
          <a:bodyPr/>
          <a:lstStyle/>
          <a:p>
            <a:endParaRPr lang="x-none"/>
          </a:p>
        </p:txBody>
      </p:sp>
      <p:sp>
        <p:nvSpPr>
          <p:cNvPr id="5" name="Shape 2"/>
          <p:cNvSpPr/>
          <p:nvPr/>
        </p:nvSpPr>
        <p:spPr>
          <a:xfrm>
            <a:off x="6078260" y="1477804"/>
            <a:ext cx="7960281" cy="91440"/>
          </a:xfrm>
          <a:prstGeom prst="roundRect">
            <a:avLst>
              <a:gd name="adj" fmla="val 27745"/>
            </a:avLst>
          </a:prstGeom>
          <a:solidFill>
            <a:schemeClr val="accent4">
              <a:lumMod val="60000"/>
              <a:lumOff val="40000"/>
            </a:schemeClr>
          </a:solidFill>
          <a:ln/>
        </p:spPr>
        <p:txBody>
          <a:bodyPr/>
          <a:lstStyle/>
          <a:p>
            <a:endParaRPr lang="x-none"/>
          </a:p>
        </p:txBody>
      </p:sp>
      <p:sp>
        <p:nvSpPr>
          <p:cNvPr id="6" name="Shape 3"/>
          <p:cNvSpPr/>
          <p:nvPr/>
        </p:nvSpPr>
        <p:spPr>
          <a:xfrm>
            <a:off x="9804737" y="1247061"/>
            <a:ext cx="507325" cy="507325"/>
          </a:xfrm>
          <a:prstGeom prst="roundRect">
            <a:avLst>
              <a:gd name="adj" fmla="val 180239"/>
            </a:avLst>
          </a:prstGeom>
          <a:solidFill>
            <a:schemeClr val="accent4">
              <a:lumMod val="60000"/>
              <a:lumOff val="40000"/>
            </a:schemeClr>
          </a:solidFill>
          <a:ln/>
        </p:spPr>
        <p:txBody>
          <a:bodyPr/>
          <a:lstStyle/>
          <a:p>
            <a:endParaRPr lang="x-none"/>
          </a:p>
        </p:txBody>
      </p:sp>
      <p:pic>
        <p:nvPicPr>
          <p:cNvPr id="7" name="Image 1"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956899" y="1399222"/>
            <a:ext cx="202883" cy="202883"/>
          </a:xfrm>
          <a:prstGeom prst="rect">
            <a:avLst/>
          </a:prstGeom>
        </p:spPr>
      </p:pic>
      <p:sp>
        <p:nvSpPr>
          <p:cNvPr id="8" name="Text 4"/>
          <p:cNvSpPr/>
          <p:nvPr/>
        </p:nvSpPr>
        <p:spPr>
          <a:xfrm>
            <a:off x="6270188" y="1923455"/>
            <a:ext cx="2489359" cy="264319"/>
          </a:xfrm>
          <a:prstGeom prst="rect">
            <a:avLst/>
          </a:prstGeom>
          <a:noFill/>
          <a:ln/>
        </p:spPr>
        <p:txBody>
          <a:bodyPr wrap="none" lIns="0" tIns="0" rIns="0" bIns="0" rtlCol="0" anchor="t"/>
          <a:lstStyle/>
          <a:p>
            <a:pPr marL="0" indent="0" algn="l">
              <a:lnSpc>
                <a:spcPts val="2050"/>
              </a:lnSpc>
              <a:buNone/>
            </a:pPr>
            <a:r>
              <a:rPr lang="en-US" sz="1650" b="1" dirty="0">
                <a:solidFill>
                  <a:schemeClr val="accent4">
                    <a:lumMod val="20000"/>
                    <a:lumOff val="80000"/>
                  </a:schemeClr>
                </a:solidFill>
                <a:latin typeface="Noto Serif HK Bold" pitchFamily="34" charset="0"/>
                <a:ea typeface="Noto Serif HK Bold" pitchFamily="34" charset="-122"/>
                <a:cs typeface="Noto Serif HK Bold" pitchFamily="34" charset="-120"/>
              </a:rPr>
              <a:t>Μελέτη Περιβάλλοντος</a:t>
            </a:r>
            <a:endParaRPr lang="en-US" sz="1650" dirty="0">
              <a:solidFill>
                <a:schemeClr val="accent4">
                  <a:lumMod val="20000"/>
                  <a:lumOff val="80000"/>
                </a:schemeClr>
              </a:solidFill>
            </a:endParaRPr>
          </a:p>
        </p:txBody>
      </p:sp>
      <p:sp>
        <p:nvSpPr>
          <p:cNvPr id="9" name="Text 5"/>
          <p:cNvSpPr/>
          <p:nvPr/>
        </p:nvSpPr>
        <p:spPr>
          <a:xfrm>
            <a:off x="6270188" y="2289215"/>
            <a:ext cx="7576423" cy="270629"/>
          </a:xfrm>
          <a:prstGeom prst="rect">
            <a:avLst/>
          </a:prstGeom>
          <a:noFill/>
          <a:ln/>
        </p:spPr>
        <p:txBody>
          <a:bodyPr wrap="none" lIns="0" tIns="0" rIns="0" bIns="0" rtlCol="0" anchor="t"/>
          <a:lstStyle/>
          <a:p>
            <a:pPr marL="0" indent="0" algn="l">
              <a:lnSpc>
                <a:spcPts val="2100"/>
              </a:lnSpc>
              <a:buNone/>
            </a:pPr>
            <a:r>
              <a:rPr lang="en-US" sz="1300" dirty="0">
                <a:solidFill>
                  <a:schemeClr val="accent4">
                    <a:lumMod val="20000"/>
                    <a:lumOff val="80000"/>
                  </a:schemeClr>
                </a:solidFill>
                <a:latin typeface="Noto Serif HK" pitchFamily="34" charset="0"/>
                <a:ea typeface="Noto Serif HK" pitchFamily="34" charset="-122"/>
                <a:cs typeface="Noto Serif HK" pitchFamily="34" charset="-120"/>
              </a:rPr>
              <a:t>Κατανόηση οικοσυστημάτων και αειφορίας</a:t>
            </a:r>
            <a:endParaRPr lang="en-US" sz="1300" dirty="0">
              <a:solidFill>
                <a:schemeClr val="accent4">
                  <a:lumMod val="20000"/>
                  <a:lumOff val="80000"/>
                </a:schemeClr>
              </a:solidFill>
            </a:endParaRPr>
          </a:p>
        </p:txBody>
      </p:sp>
      <p:sp>
        <p:nvSpPr>
          <p:cNvPr id="10" name="Shape 6"/>
          <p:cNvSpPr/>
          <p:nvPr/>
        </p:nvSpPr>
        <p:spPr>
          <a:xfrm>
            <a:off x="6078260" y="3174444"/>
            <a:ext cx="7960281" cy="1251109"/>
          </a:xfrm>
          <a:prstGeom prst="roundRect">
            <a:avLst>
              <a:gd name="adj" fmla="val 8770"/>
            </a:avLst>
          </a:prstGeom>
          <a:solidFill>
            <a:srgbClr val="5CAF45"/>
          </a:solidFill>
          <a:ln/>
        </p:spPr>
        <p:txBody>
          <a:bodyPr/>
          <a:lstStyle/>
          <a:p>
            <a:endParaRPr lang="x-none"/>
          </a:p>
        </p:txBody>
      </p:sp>
      <p:sp>
        <p:nvSpPr>
          <p:cNvPr id="11" name="Shape 7"/>
          <p:cNvSpPr/>
          <p:nvPr/>
        </p:nvSpPr>
        <p:spPr>
          <a:xfrm>
            <a:off x="6078260" y="3151584"/>
            <a:ext cx="7960281" cy="91440"/>
          </a:xfrm>
          <a:prstGeom prst="roundRect">
            <a:avLst>
              <a:gd name="adj" fmla="val 27745"/>
            </a:avLst>
          </a:prstGeom>
          <a:solidFill>
            <a:schemeClr val="accent4">
              <a:lumMod val="60000"/>
              <a:lumOff val="40000"/>
            </a:schemeClr>
          </a:solidFill>
          <a:ln/>
        </p:spPr>
        <p:txBody>
          <a:bodyPr/>
          <a:lstStyle/>
          <a:p>
            <a:endParaRPr lang="x-none"/>
          </a:p>
        </p:txBody>
      </p:sp>
      <p:sp>
        <p:nvSpPr>
          <p:cNvPr id="12" name="Shape 8"/>
          <p:cNvSpPr/>
          <p:nvPr/>
        </p:nvSpPr>
        <p:spPr>
          <a:xfrm>
            <a:off x="9804737" y="2920841"/>
            <a:ext cx="507325" cy="507325"/>
          </a:xfrm>
          <a:prstGeom prst="roundRect">
            <a:avLst>
              <a:gd name="adj" fmla="val 180239"/>
            </a:avLst>
          </a:prstGeom>
          <a:solidFill>
            <a:schemeClr val="accent4">
              <a:lumMod val="60000"/>
              <a:lumOff val="40000"/>
            </a:schemeClr>
          </a:solidFill>
          <a:ln/>
        </p:spPr>
        <p:txBody>
          <a:bodyPr/>
          <a:lstStyle/>
          <a:p>
            <a:endParaRPr lang="x-none"/>
          </a:p>
        </p:txBody>
      </p:sp>
      <p:pic>
        <p:nvPicPr>
          <p:cNvPr id="13" name="Image 2" descr="preencoded.png"/>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956899" y="3073003"/>
            <a:ext cx="202883" cy="202883"/>
          </a:xfrm>
          <a:prstGeom prst="rect">
            <a:avLst/>
          </a:prstGeom>
        </p:spPr>
      </p:pic>
      <p:sp>
        <p:nvSpPr>
          <p:cNvPr id="14" name="Text 9"/>
          <p:cNvSpPr/>
          <p:nvPr/>
        </p:nvSpPr>
        <p:spPr>
          <a:xfrm>
            <a:off x="6270188" y="3597235"/>
            <a:ext cx="2114074" cy="264319"/>
          </a:xfrm>
          <a:prstGeom prst="rect">
            <a:avLst/>
          </a:prstGeom>
          <a:noFill/>
          <a:ln/>
        </p:spPr>
        <p:txBody>
          <a:bodyPr wrap="none" lIns="0" tIns="0" rIns="0" bIns="0" rtlCol="0" anchor="t"/>
          <a:lstStyle/>
          <a:p>
            <a:pPr marL="0" indent="0" algn="l">
              <a:lnSpc>
                <a:spcPts val="2050"/>
              </a:lnSpc>
              <a:buNone/>
            </a:pPr>
            <a:r>
              <a:rPr lang="en-US" sz="1650" b="1" dirty="0">
                <a:solidFill>
                  <a:schemeClr val="accent4">
                    <a:lumMod val="20000"/>
                    <a:lumOff val="80000"/>
                  </a:schemeClr>
                </a:solidFill>
                <a:latin typeface="Noto Serif HK Bold" pitchFamily="34" charset="0"/>
                <a:ea typeface="Noto Serif HK Bold" pitchFamily="34" charset="-122"/>
                <a:cs typeface="Noto Serif HK Bold" pitchFamily="34" charset="-120"/>
              </a:rPr>
              <a:t>Γλώσσα</a:t>
            </a:r>
            <a:endParaRPr lang="en-US" sz="1650" dirty="0">
              <a:solidFill>
                <a:schemeClr val="accent4">
                  <a:lumMod val="20000"/>
                  <a:lumOff val="80000"/>
                </a:schemeClr>
              </a:solidFill>
            </a:endParaRPr>
          </a:p>
        </p:txBody>
      </p:sp>
      <p:sp>
        <p:nvSpPr>
          <p:cNvPr id="15" name="Text 10"/>
          <p:cNvSpPr/>
          <p:nvPr/>
        </p:nvSpPr>
        <p:spPr>
          <a:xfrm>
            <a:off x="6270188" y="3962995"/>
            <a:ext cx="7576423" cy="270629"/>
          </a:xfrm>
          <a:prstGeom prst="rect">
            <a:avLst/>
          </a:prstGeom>
          <a:noFill/>
          <a:ln/>
        </p:spPr>
        <p:txBody>
          <a:bodyPr wrap="none" lIns="0" tIns="0" rIns="0" bIns="0" rtlCol="0" anchor="t"/>
          <a:lstStyle/>
          <a:p>
            <a:pPr marL="0" indent="0" algn="l">
              <a:lnSpc>
                <a:spcPts val="2100"/>
              </a:lnSpc>
              <a:buNone/>
            </a:pPr>
            <a:r>
              <a:rPr lang="en-US" sz="1300" dirty="0">
                <a:solidFill>
                  <a:schemeClr val="accent4">
                    <a:lumMod val="20000"/>
                    <a:lumOff val="80000"/>
                  </a:schemeClr>
                </a:solidFill>
                <a:latin typeface="Noto Serif HK" pitchFamily="34" charset="0"/>
                <a:ea typeface="Noto Serif HK" pitchFamily="34" charset="-122"/>
                <a:cs typeface="Noto Serif HK" pitchFamily="34" charset="-120"/>
              </a:rPr>
              <a:t>Παραγωγή κειμένων και παρουσιάσεις</a:t>
            </a:r>
            <a:endParaRPr lang="en-US" sz="1300" dirty="0">
              <a:solidFill>
                <a:schemeClr val="accent4">
                  <a:lumMod val="20000"/>
                  <a:lumOff val="80000"/>
                </a:schemeClr>
              </a:solidFill>
            </a:endParaRPr>
          </a:p>
        </p:txBody>
      </p:sp>
      <p:sp>
        <p:nvSpPr>
          <p:cNvPr id="16" name="Shape 11"/>
          <p:cNvSpPr/>
          <p:nvPr/>
        </p:nvSpPr>
        <p:spPr>
          <a:xfrm>
            <a:off x="6078260" y="4848225"/>
            <a:ext cx="7960281" cy="1251109"/>
          </a:xfrm>
          <a:prstGeom prst="roundRect">
            <a:avLst>
              <a:gd name="adj" fmla="val 8770"/>
            </a:avLst>
          </a:prstGeom>
          <a:solidFill>
            <a:srgbClr val="5CAF45"/>
          </a:solidFill>
          <a:ln/>
        </p:spPr>
        <p:txBody>
          <a:bodyPr/>
          <a:lstStyle/>
          <a:p>
            <a:endParaRPr lang="x-none"/>
          </a:p>
        </p:txBody>
      </p:sp>
      <p:sp>
        <p:nvSpPr>
          <p:cNvPr id="17" name="Shape 12"/>
          <p:cNvSpPr/>
          <p:nvPr/>
        </p:nvSpPr>
        <p:spPr>
          <a:xfrm>
            <a:off x="6078260" y="4825365"/>
            <a:ext cx="7960281" cy="91440"/>
          </a:xfrm>
          <a:prstGeom prst="roundRect">
            <a:avLst>
              <a:gd name="adj" fmla="val 27745"/>
            </a:avLst>
          </a:prstGeom>
          <a:solidFill>
            <a:schemeClr val="accent4">
              <a:lumMod val="60000"/>
              <a:lumOff val="40000"/>
            </a:schemeClr>
          </a:solidFill>
          <a:ln/>
        </p:spPr>
        <p:txBody>
          <a:bodyPr/>
          <a:lstStyle/>
          <a:p>
            <a:endParaRPr lang="x-none"/>
          </a:p>
        </p:txBody>
      </p:sp>
      <p:sp>
        <p:nvSpPr>
          <p:cNvPr id="18" name="Shape 13"/>
          <p:cNvSpPr/>
          <p:nvPr/>
        </p:nvSpPr>
        <p:spPr>
          <a:xfrm>
            <a:off x="9804737" y="4594622"/>
            <a:ext cx="507325" cy="507325"/>
          </a:xfrm>
          <a:prstGeom prst="roundRect">
            <a:avLst>
              <a:gd name="adj" fmla="val 180239"/>
            </a:avLst>
          </a:prstGeom>
          <a:solidFill>
            <a:schemeClr val="accent4">
              <a:lumMod val="60000"/>
              <a:lumOff val="40000"/>
            </a:schemeClr>
          </a:solidFill>
          <a:ln/>
        </p:spPr>
        <p:txBody>
          <a:bodyPr/>
          <a:lstStyle/>
          <a:p>
            <a:endParaRPr lang="x-none"/>
          </a:p>
        </p:txBody>
      </p:sp>
      <p:pic>
        <p:nvPicPr>
          <p:cNvPr id="19" name="Image 3"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956899" y="4746784"/>
            <a:ext cx="202883" cy="202883"/>
          </a:xfrm>
          <a:prstGeom prst="rect">
            <a:avLst/>
          </a:prstGeom>
        </p:spPr>
      </p:pic>
      <p:sp>
        <p:nvSpPr>
          <p:cNvPr id="20" name="Text 14"/>
          <p:cNvSpPr/>
          <p:nvPr/>
        </p:nvSpPr>
        <p:spPr>
          <a:xfrm>
            <a:off x="6270188" y="5271016"/>
            <a:ext cx="2114074" cy="264319"/>
          </a:xfrm>
          <a:prstGeom prst="rect">
            <a:avLst/>
          </a:prstGeom>
          <a:noFill/>
          <a:ln/>
        </p:spPr>
        <p:txBody>
          <a:bodyPr wrap="none" lIns="0" tIns="0" rIns="0" bIns="0" rtlCol="0" anchor="t"/>
          <a:lstStyle/>
          <a:p>
            <a:pPr marL="0" indent="0" algn="l">
              <a:lnSpc>
                <a:spcPts val="2050"/>
              </a:lnSpc>
              <a:buNone/>
            </a:pPr>
            <a:r>
              <a:rPr lang="en-US" sz="1650" b="1" dirty="0">
                <a:solidFill>
                  <a:schemeClr val="accent4">
                    <a:lumMod val="20000"/>
                    <a:lumOff val="80000"/>
                  </a:schemeClr>
                </a:solidFill>
                <a:latin typeface="Noto Serif HK Bold" pitchFamily="34" charset="0"/>
                <a:ea typeface="Noto Serif HK Bold" pitchFamily="34" charset="-122"/>
                <a:cs typeface="Noto Serif HK Bold" pitchFamily="34" charset="-120"/>
              </a:rPr>
              <a:t>Τέχνες</a:t>
            </a:r>
            <a:endParaRPr lang="en-US" sz="1650" dirty="0">
              <a:solidFill>
                <a:schemeClr val="accent4">
                  <a:lumMod val="20000"/>
                  <a:lumOff val="80000"/>
                </a:schemeClr>
              </a:solidFill>
            </a:endParaRPr>
          </a:p>
        </p:txBody>
      </p:sp>
      <p:sp>
        <p:nvSpPr>
          <p:cNvPr id="21" name="Text 15"/>
          <p:cNvSpPr/>
          <p:nvPr/>
        </p:nvSpPr>
        <p:spPr>
          <a:xfrm>
            <a:off x="6270188" y="5636776"/>
            <a:ext cx="7576423" cy="270629"/>
          </a:xfrm>
          <a:prstGeom prst="rect">
            <a:avLst/>
          </a:prstGeom>
          <a:noFill/>
          <a:ln/>
        </p:spPr>
        <p:txBody>
          <a:bodyPr wrap="none" lIns="0" tIns="0" rIns="0" bIns="0" rtlCol="0" anchor="t"/>
          <a:lstStyle/>
          <a:p>
            <a:pPr marL="0" indent="0" algn="l">
              <a:lnSpc>
                <a:spcPts val="2100"/>
              </a:lnSpc>
              <a:buNone/>
            </a:pPr>
            <a:r>
              <a:rPr lang="en-US" sz="1300" dirty="0">
                <a:solidFill>
                  <a:schemeClr val="accent4">
                    <a:lumMod val="20000"/>
                    <a:lumOff val="80000"/>
                  </a:schemeClr>
                </a:solidFill>
                <a:latin typeface="Noto Serif HK" pitchFamily="34" charset="0"/>
                <a:ea typeface="Noto Serif HK" pitchFamily="34" charset="-122"/>
                <a:cs typeface="Noto Serif HK" pitchFamily="34" charset="-120"/>
              </a:rPr>
              <a:t>Δημιουργική έκφραση και θεατρικό δρώμενο</a:t>
            </a:r>
            <a:endParaRPr lang="en-US" sz="1300" dirty="0">
              <a:solidFill>
                <a:schemeClr val="accent4">
                  <a:lumMod val="20000"/>
                  <a:lumOff val="80000"/>
                </a:schemeClr>
              </a:solidFill>
            </a:endParaRPr>
          </a:p>
        </p:txBody>
      </p:sp>
      <p:sp>
        <p:nvSpPr>
          <p:cNvPr id="22" name="Shape 16"/>
          <p:cNvSpPr/>
          <p:nvPr/>
        </p:nvSpPr>
        <p:spPr>
          <a:xfrm>
            <a:off x="6078260" y="6522006"/>
            <a:ext cx="7960281" cy="1251109"/>
          </a:xfrm>
          <a:prstGeom prst="roundRect">
            <a:avLst>
              <a:gd name="adj" fmla="val 8770"/>
            </a:avLst>
          </a:prstGeom>
          <a:solidFill>
            <a:srgbClr val="5CAF45"/>
          </a:solidFill>
          <a:ln/>
        </p:spPr>
        <p:txBody>
          <a:bodyPr/>
          <a:lstStyle/>
          <a:p>
            <a:endParaRPr lang="x-none"/>
          </a:p>
        </p:txBody>
      </p:sp>
      <p:sp>
        <p:nvSpPr>
          <p:cNvPr id="23" name="Shape 17"/>
          <p:cNvSpPr/>
          <p:nvPr/>
        </p:nvSpPr>
        <p:spPr>
          <a:xfrm>
            <a:off x="6078260" y="6499146"/>
            <a:ext cx="7960281" cy="91440"/>
          </a:xfrm>
          <a:prstGeom prst="roundRect">
            <a:avLst>
              <a:gd name="adj" fmla="val 27745"/>
            </a:avLst>
          </a:prstGeom>
          <a:solidFill>
            <a:schemeClr val="accent4">
              <a:lumMod val="60000"/>
              <a:lumOff val="40000"/>
            </a:schemeClr>
          </a:solidFill>
          <a:ln/>
        </p:spPr>
        <p:txBody>
          <a:bodyPr/>
          <a:lstStyle/>
          <a:p>
            <a:endParaRPr lang="x-none"/>
          </a:p>
        </p:txBody>
      </p:sp>
      <p:sp>
        <p:nvSpPr>
          <p:cNvPr id="24" name="Shape 18"/>
          <p:cNvSpPr/>
          <p:nvPr/>
        </p:nvSpPr>
        <p:spPr>
          <a:xfrm>
            <a:off x="9804737" y="6268403"/>
            <a:ext cx="507325" cy="507325"/>
          </a:xfrm>
          <a:prstGeom prst="roundRect">
            <a:avLst>
              <a:gd name="adj" fmla="val 180239"/>
            </a:avLst>
          </a:prstGeom>
          <a:solidFill>
            <a:schemeClr val="accent4">
              <a:lumMod val="60000"/>
              <a:lumOff val="40000"/>
            </a:schemeClr>
          </a:solidFill>
          <a:ln/>
        </p:spPr>
        <p:txBody>
          <a:bodyPr/>
          <a:lstStyle/>
          <a:p>
            <a:endParaRPr lang="x-none"/>
          </a:p>
        </p:txBody>
      </p:sp>
      <p:pic>
        <p:nvPicPr>
          <p:cNvPr id="25" name="Image 4" descr="preencoded.png"/>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956899" y="6420564"/>
            <a:ext cx="202883" cy="202883"/>
          </a:xfrm>
          <a:prstGeom prst="rect">
            <a:avLst/>
          </a:prstGeom>
        </p:spPr>
      </p:pic>
      <p:sp>
        <p:nvSpPr>
          <p:cNvPr id="26" name="Text 19"/>
          <p:cNvSpPr/>
          <p:nvPr/>
        </p:nvSpPr>
        <p:spPr>
          <a:xfrm>
            <a:off x="6270188" y="6944797"/>
            <a:ext cx="2114074" cy="264319"/>
          </a:xfrm>
          <a:prstGeom prst="rect">
            <a:avLst/>
          </a:prstGeom>
          <a:noFill/>
          <a:ln/>
        </p:spPr>
        <p:txBody>
          <a:bodyPr wrap="none" lIns="0" tIns="0" rIns="0" bIns="0" rtlCol="0" anchor="t"/>
          <a:lstStyle/>
          <a:p>
            <a:pPr marL="0" indent="0" algn="l">
              <a:lnSpc>
                <a:spcPts val="2050"/>
              </a:lnSpc>
              <a:buNone/>
            </a:pPr>
            <a:r>
              <a:rPr lang="en-US" sz="1650" b="1" dirty="0">
                <a:solidFill>
                  <a:schemeClr val="accent4">
                    <a:lumMod val="20000"/>
                    <a:lumOff val="80000"/>
                  </a:schemeClr>
                </a:solidFill>
                <a:latin typeface="Noto Serif HK Bold" pitchFamily="34" charset="0"/>
                <a:ea typeface="Noto Serif HK Bold" pitchFamily="34" charset="-122"/>
                <a:cs typeface="Noto Serif HK Bold" pitchFamily="34" charset="-120"/>
              </a:rPr>
              <a:t>Πληροφορική</a:t>
            </a:r>
            <a:endParaRPr lang="en-US" sz="1650" dirty="0">
              <a:solidFill>
                <a:schemeClr val="accent4">
                  <a:lumMod val="20000"/>
                  <a:lumOff val="80000"/>
                </a:schemeClr>
              </a:solidFill>
            </a:endParaRPr>
          </a:p>
        </p:txBody>
      </p:sp>
      <p:sp>
        <p:nvSpPr>
          <p:cNvPr id="27" name="Text 20"/>
          <p:cNvSpPr/>
          <p:nvPr/>
        </p:nvSpPr>
        <p:spPr>
          <a:xfrm>
            <a:off x="6270188" y="7310557"/>
            <a:ext cx="7576423" cy="270629"/>
          </a:xfrm>
          <a:prstGeom prst="rect">
            <a:avLst/>
          </a:prstGeom>
          <a:noFill/>
          <a:ln/>
        </p:spPr>
        <p:txBody>
          <a:bodyPr wrap="none" lIns="0" tIns="0" rIns="0" bIns="0" rtlCol="0" anchor="t"/>
          <a:lstStyle/>
          <a:p>
            <a:pPr marL="0" indent="0" algn="l">
              <a:lnSpc>
                <a:spcPts val="2100"/>
              </a:lnSpc>
              <a:buNone/>
            </a:pPr>
            <a:r>
              <a:rPr lang="en-US" sz="1300" dirty="0">
                <a:solidFill>
                  <a:schemeClr val="accent4">
                    <a:lumMod val="20000"/>
                    <a:lumOff val="80000"/>
                  </a:schemeClr>
                </a:solidFill>
                <a:latin typeface="Noto Serif HK" pitchFamily="34" charset="0"/>
                <a:ea typeface="Noto Serif HK" pitchFamily="34" charset="-122"/>
                <a:cs typeface="Noto Serif HK" pitchFamily="34" charset="-120"/>
              </a:rPr>
              <a:t>Ψηφιακή παρουσίαση και ανάρτηση στο ιστολόγιο</a:t>
            </a:r>
            <a:endParaRPr lang="en-US" sz="1300" dirty="0">
              <a:solidFill>
                <a:schemeClr val="accent4">
                  <a:lumMod val="20000"/>
                  <a:lumOff val="80000"/>
                </a:schemeClr>
              </a:solidFill>
            </a:endParaRPr>
          </a:p>
        </p:txBody>
      </p:sp>
      <p:pic>
        <p:nvPicPr>
          <p:cNvPr id="2" name="Εικόνα 1" descr="Εικόνα που περιέχει ρουχισμός, αγόρι, ανθρώπινο πρόσωπο, εσωτερικός χώρος&#10;&#10;Το περιεχόμενο που δημιουργείται από AI ενδέχεται να είναι εσφαλμένο.">
            <a:extLst>
              <a:ext uri="{FF2B5EF4-FFF2-40B4-BE49-F238E27FC236}">
                <a16:creationId xmlns:a16="http://schemas.microsoft.com/office/drawing/2014/main" xmlns="" id="{2FEE4E6D-543E-361B-76DE-24A99041DDB0}"/>
              </a:ext>
            </a:extLst>
          </p:cNvPr>
          <p:cNvPicPr>
            <a:picLocks noChangeAspect="1"/>
          </p:cNvPicPr>
          <p:nvPr/>
        </p:nvPicPr>
        <p:blipFill>
          <a:blip r:embed="rId11"/>
          <a:stretch>
            <a:fillRect/>
          </a:stretch>
        </p:blipFill>
        <p:spPr>
          <a:xfrm>
            <a:off x="0" y="843237"/>
            <a:ext cx="6002767" cy="64673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39C5863-1AB9-2BD3-D2CA-00591F0A9D83}"/>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p:cNvSpPr/>
          <p:nvPr/>
        </p:nvSpPr>
        <p:spPr>
          <a:xfrm>
            <a:off x="721638" y="566976"/>
            <a:ext cx="6477357" cy="644366"/>
          </a:xfrm>
          <a:prstGeom prst="rect">
            <a:avLst/>
          </a:prstGeom>
          <a:noFill/>
          <a:ln/>
        </p:spPr>
        <p:txBody>
          <a:bodyPr wrap="none" lIns="0" tIns="0" rIns="0" bIns="0" rtlCol="0" anchor="t"/>
          <a:lstStyle/>
          <a:p>
            <a:pPr>
              <a:lnSpc>
                <a:spcPts val="4150"/>
              </a:lnSpc>
            </a:pPr>
            <a:r>
              <a:rPr lang="en-US" sz="4450" b="1" dirty="0" err="1">
                <a:solidFill>
                  <a:schemeClr val="accent4">
                    <a:lumMod val="20000"/>
                    <a:lumOff val="80000"/>
                  </a:schemeClr>
                </a:solidFill>
                <a:latin typeface="Noto Serif HK Bold" pitchFamily="34" charset="0"/>
                <a:ea typeface="Noto Serif HK Bold" pitchFamily="34" charset="-122"/>
              </a:rPr>
              <a:t>Διάχυση</a:t>
            </a:r>
            <a:r>
              <a:rPr lang="en-US" sz="4450" b="1" dirty="0">
                <a:solidFill>
                  <a:schemeClr val="accent4">
                    <a:lumMod val="20000"/>
                    <a:lumOff val="80000"/>
                  </a:schemeClr>
                </a:solidFill>
                <a:latin typeface="Noto Serif HK Bold" pitchFamily="34" charset="0"/>
                <a:ea typeface="Noto Serif HK Bold" pitchFamily="34" charset="-122"/>
              </a:rPr>
              <a:t> Απ</a:t>
            </a:r>
            <a:r>
              <a:rPr lang="en-US" sz="4450" b="1" dirty="0" err="1">
                <a:solidFill>
                  <a:schemeClr val="accent4">
                    <a:lumMod val="20000"/>
                    <a:lumOff val="80000"/>
                  </a:schemeClr>
                </a:solidFill>
                <a:latin typeface="Noto Serif HK Bold" pitchFamily="34" charset="0"/>
                <a:ea typeface="Noto Serif HK Bold" pitchFamily="34" charset="-122"/>
              </a:rPr>
              <a:t>οτελεσμάτων</a:t>
            </a:r>
            <a:endParaRPr lang="en-US" sz="4450" b="1" dirty="0">
              <a:solidFill>
                <a:schemeClr val="accent4">
                  <a:lumMod val="20000"/>
                  <a:lumOff val="80000"/>
                </a:schemeClr>
              </a:solidFill>
              <a:latin typeface="Noto Serif HK Bold" pitchFamily="34" charset="0"/>
              <a:ea typeface="Noto Serif HK Bold" pitchFamily="34" charset="-122"/>
            </a:endParaRPr>
          </a:p>
        </p:txBody>
      </p:sp>
      <p:sp>
        <p:nvSpPr>
          <p:cNvPr id="3" name="Shape 1"/>
          <p:cNvSpPr/>
          <p:nvPr/>
        </p:nvSpPr>
        <p:spPr>
          <a:xfrm>
            <a:off x="721638" y="1752481"/>
            <a:ext cx="463868" cy="463868"/>
          </a:xfrm>
          <a:prstGeom prst="roundRect">
            <a:avLst>
              <a:gd name="adj" fmla="val 6668"/>
            </a:avLst>
          </a:prstGeom>
          <a:solidFill>
            <a:srgbClr val="5CAF45"/>
          </a:solidFill>
          <a:ln/>
        </p:spPr>
        <p:txBody>
          <a:bodyPr/>
          <a:lstStyle/>
          <a:p>
            <a:endParaRPr lang="x-none"/>
          </a:p>
        </p:txBody>
      </p:sp>
      <p:sp>
        <p:nvSpPr>
          <p:cNvPr id="4" name="Text 2"/>
          <p:cNvSpPr/>
          <p:nvPr/>
        </p:nvSpPr>
        <p:spPr>
          <a:xfrm>
            <a:off x="1391603" y="1823323"/>
            <a:ext cx="3630454" cy="322183"/>
          </a:xfrm>
          <a:prstGeom prst="rect">
            <a:avLst/>
          </a:prstGeom>
          <a:noFill/>
          <a:ln/>
        </p:spPr>
        <p:txBody>
          <a:bodyPr wrap="none" lIns="0" tIns="0" rIns="0" bIns="0" rtlCol="0" anchor="t"/>
          <a:lstStyle/>
          <a:p>
            <a:pPr marL="0" indent="0" algn="l">
              <a:lnSpc>
                <a:spcPts val="250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Έκθεση Τοπικών Προϊόντων</a:t>
            </a:r>
            <a:endParaRPr lang="en-US" sz="2000" dirty="0">
              <a:solidFill>
                <a:schemeClr val="accent4">
                  <a:lumMod val="20000"/>
                  <a:lumOff val="80000"/>
                </a:schemeClr>
              </a:solidFill>
            </a:endParaRPr>
          </a:p>
        </p:txBody>
      </p:sp>
      <p:sp>
        <p:nvSpPr>
          <p:cNvPr id="5" name="Text 3"/>
          <p:cNvSpPr/>
          <p:nvPr/>
        </p:nvSpPr>
        <p:spPr>
          <a:xfrm>
            <a:off x="1391603" y="2351603"/>
            <a:ext cx="5672138" cy="329922"/>
          </a:xfrm>
          <a:prstGeom prst="rect">
            <a:avLst/>
          </a:prstGeom>
          <a:noFill/>
          <a:ln/>
        </p:spPr>
        <p:txBody>
          <a:bodyPr wrap="none" lIns="0" tIns="0" rIns="0" bIns="0" rtlCol="0" anchor="t"/>
          <a:lstStyle/>
          <a:p>
            <a:pPr marL="0" indent="0" algn="l">
              <a:lnSpc>
                <a:spcPts val="255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Παρουσίαση εργασιών και δημιουργία αφίσας</a:t>
            </a:r>
            <a:endParaRPr lang="en-US" sz="1600" dirty="0">
              <a:solidFill>
                <a:schemeClr val="accent4">
                  <a:lumMod val="20000"/>
                  <a:lumOff val="80000"/>
                </a:schemeClr>
              </a:solidFill>
            </a:endParaRPr>
          </a:p>
        </p:txBody>
      </p:sp>
      <p:sp>
        <p:nvSpPr>
          <p:cNvPr id="6" name="Shape 4"/>
          <p:cNvSpPr/>
          <p:nvPr/>
        </p:nvSpPr>
        <p:spPr>
          <a:xfrm>
            <a:off x="721638" y="3093839"/>
            <a:ext cx="463868" cy="463868"/>
          </a:xfrm>
          <a:prstGeom prst="roundRect">
            <a:avLst>
              <a:gd name="adj" fmla="val 6668"/>
            </a:avLst>
          </a:prstGeom>
          <a:solidFill>
            <a:srgbClr val="5CAF45"/>
          </a:solidFill>
          <a:ln/>
        </p:spPr>
        <p:txBody>
          <a:bodyPr/>
          <a:lstStyle/>
          <a:p>
            <a:endParaRPr lang="x-none"/>
          </a:p>
        </p:txBody>
      </p:sp>
      <p:sp>
        <p:nvSpPr>
          <p:cNvPr id="7" name="Text 5"/>
          <p:cNvSpPr/>
          <p:nvPr/>
        </p:nvSpPr>
        <p:spPr>
          <a:xfrm>
            <a:off x="1391603" y="3164681"/>
            <a:ext cx="2577584" cy="322183"/>
          </a:xfrm>
          <a:prstGeom prst="rect">
            <a:avLst/>
          </a:prstGeom>
          <a:noFill/>
          <a:ln/>
        </p:spPr>
        <p:txBody>
          <a:bodyPr wrap="none" lIns="0" tIns="0" rIns="0" bIns="0" rtlCol="0" anchor="t"/>
          <a:lstStyle/>
          <a:p>
            <a:pPr marL="0" indent="0" algn="l">
              <a:lnSpc>
                <a:spcPts val="250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Ψηφιακή Παρουσία</a:t>
            </a:r>
            <a:endParaRPr lang="en-US" sz="2000" dirty="0">
              <a:solidFill>
                <a:schemeClr val="accent4">
                  <a:lumMod val="20000"/>
                  <a:lumOff val="80000"/>
                </a:schemeClr>
              </a:solidFill>
            </a:endParaRPr>
          </a:p>
        </p:txBody>
      </p:sp>
      <p:sp>
        <p:nvSpPr>
          <p:cNvPr id="8" name="Text 6"/>
          <p:cNvSpPr/>
          <p:nvPr/>
        </p:nvSpPr>
        <p:spPr>
          <a:xfrm>
            <a:off x="1391603" y="3692962"/>
            <a:ext cx="5672138" cy="329922"/>
          </a:xfrm>
          <a:prstGeom prst="rect">
            <a:avLst/>
          </a:prstGeom>
          <a:noFill/>
          <a:ln/>
        </p:spPr>
        <p:txBody>
          <a:bodyPr wrap="none" lIns="0" tIns="0" rIns="0" bIns="0" rtlCol="0" anchor="t"/>
          <a:lstStyle/>
          <a:p>
            <a:pPr marL="0" indent="0" algn="l">
              <a:lnSpc>
                <a:spcPts val="255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Ανάρτηση στο σχολικό ιστολόγιο</a:t>
            </a:r>
            <a:endParaRPr lang="en-US" sz="1600" dirty="0">
              <a:solidFill>
                <a:schemeClr val="accent4">
                  <a:lumMod val="20000"/>
                  <a:lumOff val="80000"/>
                </a:schemeClr>
              </a:solidFill>
            </a:endParaRPr>
          </a:p>
        </p:txBody>
      </p:sp>
      <p:pic>
        <p:nvPicPr>
          <p:cNvPr id="18" name="Εικόνα 17" descr="Εικόνα που περιέχει ρουχισμός, άτομο, εξωτερικός χώρος/ύπαιθρος, γυναίκα&#10;&#10;Το περιεχόμενο που δημιουργείται από AI ενδέχεται να είναι εσφαλμένο.">
            <a:extLst>
              <a:ext uri="{FF2B5EF4-FFF2-40B4-BE49-F238E27FC236}">
                <a16:creationId xmlns:a16="http://schemas.microsoft.com/office/drawing/2014/main" xmlns="" id="{CC713D71-3B34-C668-B151-FCEBB473AEA9}"/>
              </a:ext>
            </a:extLst>
          </p:cNvPr>
          <p:cNvPicPr>
            <a:picLocks noChangeAspect="1"/>
          </p:cNvPicPr>
          <p:nvPr/>
        </p:nvPicPr>
        <p:blipFill>
          <a:blip r:embed="rId3"/>
          <a:stretch>
            <a:fillRect/>
          </a:stretch>
        </p:blipFill>
        <p:spPr>
          <a:xfrm>
            <a:off x="8485632" y="12144"/>
            <a:ext cx="6144768" cy="8229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C41119C2-B40E-5A02-373B-636CB66545E5}"/>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3" name="Text 0"/>
          <p:cNvSpPr/>
          <p:nvPr/>
        </p:nvSpPr>
        <p:spPr>
          <a:xfrm>
            <a:off x="711279" y="558998"/>
            <a:ext cx="6433899" cy="634960"/>
          </a:xfrm>
          <a:prstGeom prst="rect">
            <a:avLst/>
          </a:prstGeom>
          <a:noFill/>
          <a:ln/>
        </p:spPr>
        <p:txBody>
          <a:bodyPr wrap="none" lIns="0" tIns="0" rIns="0" bIns="0" rtlCol="0" anchor="t"/>
          <a:lstStyle/>
          <a:p>
            <a:pPr indent="0">
              <a:lnSpc>
                <a:spcPts val="4150"/>
              </a:lnSpc>
              <a:buNone/>
            </a:pPr>
            <a:r>
              <a:rPr lang="en-US" sz="4450" b="1" dirty="0">
                <a:solidFill>
                  <a:schemeClr val="accent4">
                    <a:lumMod val="20000"/>
                    <a:lumOff val="80000"/>
                  </a:schemeClr>
                </a:solidFill>
                <a:latin typeface="Noto Serif HK Bold" pitchFamily="34" charset="0"/>
                <a:ea typeface="Noto Serif HK Bold" pitchFamily="34" charset="-122"/>
              </a:rPr>
              <a:t>Αξιολόγηση &amp; Απ</a:t>
            </a:r>
            <a:r>
              <a:rPr lang="en-US" sz="4450" b="1" dirty="0" err="1">
                <a:solidFill>
                  <a:schemeClr val="accent4">
                    <a:lumMod val="20000"/>
                    <a:lumOff val="80000"/>
                  </a:schemeClr>
                </a:solidFill>
                <a:latin typeface="Noto Serif HK Bold" pitchFamily="34" charset="0"/>
                <a:ea typeface="Noto Serif HK Bold" pitchFamily="34" charset="-122"/>
              </a:rPr>
              <a:t>οτίμηση</a:t>
            </a:r>
            <a:endParaRPr lang="en-US" sz="4450" b="1" dirty="0">
              <a:solidFill>
                <a:schemeClr val="accent4">
                  <a:lumMod val="20000"/>
                  <a:lumOff val="80000"/>
                </a:schemeClr>
              </a:solidFill>
              <a:latin typeface="Noto Serif HK Bold" pitchFamily="34" charset="0"/>
              <a:ea typeface="Noto Serif HK Bold" pitchFamily="34" charset="-122"/>
            </a:endParaRPr>
          </a:p>
        </p:txBody>
      </p:sp>
      <p:sp>
        <p:nvSpPr>
          <p:cNvPr id="4" name="Shape 1"/>
          <p:cNvSpPr/>
          <p:nvPr/>
        </p:nvSpPr>
        <p:spPr>
          <a:xfrm>
            <a:off x="711279" y="1498759"/>
            <a:ext cx="7721441" cy="1170861"/>
          </a:xfrm>
          <a:prstGeom prst="roundRect">
            <a:avLst>
              <a:gd name="adj" fmla="val 2604"/>
            </a:avLst>
          </a:prstGeom>
          <a:solidFill>
            <a:srgbClr val="5CAF45"/>
          </a:solidFill>
          <a:ln/>
        </p:spPr>
        <p:txBody>
          <a:bodyPr/>
          <a:lstStyle/>
          <a:p>
            <a:endParaRPr lang="x-none"/>
          </a:p>
        </p:txBody>
      </p:sp>
      <p:sp>
        <p:nvSpPr>
          <p:cNvPr id="5" name="Text 2"/>
          <p:cNvSpPr/>
          <p:nvPr/>
        </p:nvSpPr>
        <p:spPr>
          <a:xfrm>
            <a:off x="914400" y="1701879"/>
            <a:ext cx="2540437" cy="317540"/>
          </a:xfrm>
          <a:prstGeom prst="rect">
            <a:avLst/>
          </a:prstGeom>
          <a:noFill/>
          <a:ln/>
        </p:spPr>
        <p:txBody>
          <a:bodyPr wrap="none" lIns="0" tIns="0" rIns="0" bIns="0" rtlCol="0" anchor="t"/>
          <a:lstStyle/>
          <a:p>
            <a:pPr marL="0" indent="0" algn="l">
              <a:lnSpc>
                <a:spcPts val="250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Αυτοαξιολόγηση</a:t>
            </a:r>
            <a:endParaRPr lang="en-US" sz="2000" dirty="0">
              <a:solidFill>
                <a:schemeClr val="accent4">
                  <a:lumMod val="20000"/>
                  <a:lumOff val="80000"/>
                </a:schemeClr>
              </a:solidFill>
            </a:endParaRPr>
          </a:p>
        </p:txBody>
      </p:sp>
      <p:sp>
        <p:nvSpPr>
          <p:cNvPr id="6" name="Text 3"/>
          <p:cNvSpPr/>
          <p:nvPr/>
        </p:nvSpPr>
        <p:spPr>
          <a:xfrm>
            <a:off x="914400" y="2141339"/>
            <a:ext cx="7315200" cy="325160"/>
          </a:xfrm>
          <a:prstGeom prst="rect">
            <a:avLst/>
          </a:prstGeom>
          <a:noFill/>
          <a:ln/>
        </p:spPr>
        <p:txBody>
          <a:bodyPr wrap="none" lIns="0" tIns="0" rIns="0" bIns="0" rtlCol="0" anchor="t"/>
          <a:lstStyle/>
          <a:p>
            <a:pPr marL="0" indent="0" algn="l">
              <a:lnSpc>
                <a:spcPts val="255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Οι μαθητές αναστοχάζονται πάνω στη μαθησιακή τους πορεία</a:t>
            </a:r>
            <a:endParaRPr lang="en-US" sz="1600" dirty="0">
              <a:solidFill>
                <a:schemeClr val="accent4">
                  <a:lumMod val="20000"/>
                  <a:lumOff val="80000"/>
                </a:schemeClr>
              </a:solidFill>
            </a:endParaRPr>
          </a:p>
        </p:txBody>
      </p:sp>
      <p:sp>
        <p:nvSpPr>
          <p:cNvPr id="7" name="Shape 4"/>
          <p:cNvSpPr/>
          <p:nvPr/>
        </p:nvSpPr>
        <p:spPr>
          <a:xfrm>
            <a:off x="711279" y="2872740"/>
            <a:ext cx="7721441" cy="1170861"/>
          </a:xfrm>
          <a:prstGeom prst="roundRect">
            <a:avLst>
              <a:gd name="adj" fmla="val 2604"/>
            </a:avLst>
          </a:prstGeom>
          <a:gradFill flip="none" rotWithShape="1">
            <a:gsLst>
              <a:gs pos="0">
                <a:srgbClr val="5CAF45">
                  <a:shade val="30000"/>
                  <a:satMod val="115000"/>
                </a:srgbClr>
              </a:gs>
              <a:gs pos="50000">
                <a:srgbClr val="5CAF45">
                  <a:shade val="67500"/>
                  <a:satMod val="115000"/>
                </a:srgbClr>
              </a:gs>
              <a:gs pos="100000">
                <a:srgbClr val="5CAF45">
                  <a:shade val="100000"/>
                  <a:satMod val="115000"/>
                </a:srgbClr>
              </a:gs>
            </a:gsLst>
            <a:lin ang="10800000" scaled="1"/>
            <a:tileRect/>
          </a:gradFill>
          <a:ln/>
        </p:spPr>
        <p:txBody>
          <a:bodyPr/>
          <a:lstStyle/>
          <a:p>
            <a:endParaRPr lang="x-none"/>
          </a:p>
        </p:txBody>
      </p:sp>
      <p:sp>
        <p:nvSpPr>
          <p:cNvPr id="8" name="Text 5"/>
          <p:cNvSpPr/>
          <p:nvPr/>
        </p:nvSpPr>
        <p:spPr>
          <a:xfrm>
            <a:off x="914400" y="3075861"/>
            <a:ext cx="2540437" cy="317540"/>
          </a:xfrm>
          <a:prstGeom prst="rect">
            <a:avLst/>
          </a:prstGeom>
          <a:noFill/>
          <a:ln/>
        </p:spPr>
        <p:txBody>
          <a:bodyPr wrap="none" lIns="0" tIns="0" rIns="0" bIns="0" rtlCol="0" anchor="t"/>
          <a:lstStyle/>
          <a:p>
            <a:pPr marL="0" indent="0" algn="l">
              <a:lnSpc>
                <a:spcPts val="250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Συζήτηση</a:t>
            </a:r>
            <a:endParaRPr lang="en-US" sz="2000" dirty="0">
              <a:solidFill>
                <a:schemeClr val="accent4">
                  <a:lumMod val="20000"/>
                  <a:lumOff val="80000"/>
                </a:schemeClr>
              </a:solidFill>
            </a:endParaRPr>
          </a:p>
        </p:txBody>
      </p:sp>
      <p:sp>
        <p:nvSpPr>
          <p:cNvPr id="9" name="Text 6"/>
          <p:cNvSpPr/>
          <p:nvPr/>
        </p:nvSpPr>
        <p:spPr>
          <a:xfrm>
            <a:off x="914400" y="3515320"/>
            <a:ext cx="7315200" cy="325160"/>
          </a:xfrm>
          <a:prstGeom prst="rect">
            <a:avLst/>
          </a:prstGeom>
          <a:noFill/>
          <a:ln/>
        </p:spPr>
        <p:txBody>
          <a:bodyPr wrap="none" lIns="0" tIns="0" rIns="0" bIns="0" rtlCol="0" anchor="t"/>
          <a:lstStyle/>
          <a:p>
            <a:pPr marL="0" indent="0" algn="l">
              <a:lnSpc>
                <a:spcPts val="255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Ανατροφοδότηση και ανταλλαγή απόψεων</a:t>
            </a:r>
            <a:endParaRPr lang="en-US" sz="1600" dirty="0">
              <a:solidFill>
                <a:schemeClr val="accent4">
                  <a:lumMod val="20000"/>
                  <a:lumOff val="80000"/>
                </a:schemeClr>
              </a:solidFill>
            </a:endParaRPr>
          </a:p>
        </p:txBody>
      </p:sp>
      <p:sp>
        <p:nvSpPr>
          <p:cNvPr id="10" name="Shape 7"/>
          <p:cNvSpPr/>
          <p:nvPr/>
        </p:nvSpPr>
        <p:spPr>
          <a:xfrm>
            <a:off x="711279" y="4246721"/>
            <a:ext cx="7721441" cy="1170861"/>
          </a:xfrm>
          <a:prstGeom prst="roundRect">
            <a:avLst>
              <a:gd name="adj" fmla="val 2604"/>
            </a:avLst>
          </a:prstGeom>
          <a:gradFill flip="none" rotWithShape="1">
            <a:gsLst>
              <a:gs pos="0">
                <a:srgbClr val="5CAF45">
                  <a:shade val="30000"/>
                  <a:satMod val="115000"/>
                </a:srgbClr>
              </a:gs>
              <a:gs pos="50000">
                <a:srgbClr val="5CAF45">
                  <a:shade val="67500"/>
                  <a:satMod val="115000"/>
                </a:srgbClr>
              </a:gs>
              <a:gs pos="100000">
                <a:srgbClr val="5CAF45">
                  <a:shade val="100000"/>
                  <a:satMod val="115000"/>
                </a:srgbClr>
              </a:gs>
            </a:gsLst>
            <a:lin ang="0" scaled="1"/>
            <a:tileRect/>
          </a:gradFill>
          <a:ln/>
        </p:spPr>
        <p:txBody>
          <a:bodyPr/>
          <a:lstStyle/>
          <a:p>
            <a:endParaRPr lang="x-none"/>
          </a:p>
        </p:txBody>
      </p:sp>
      <p:sp>
        <p:nvSpPr>
          <p:cNvPr id="11" name="Text 8"/>
          <p:cNvSpPr/>
          <p:nvPr/>
        </p:nvSpPr>
        <p:spPr>
          <a:xfrm>
            <a:off x="914400" y="4449842"/>
            <a:ext cx="2540437" cy="317540"/>
          </a:xfrm>
          <a:prstGeom prst="rect">
            <a:avLst/>
          </a:prstGeom>
          <a:noFill/>
          <a:ln/>
        </p:spPr>
        <p:txBody>
          <a:bodyPr wrap="none" lIns="0" tIns="0" rIns="0" bIns="0" rtlCol="0" anchor="t"/>
          <a:lstStyle/>
          <a:p>
            <a:pPr marL="0" indent="0" algn="l">
              <a:lnSpc>
                <a:spcPts val="250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Παρατήρηση</a:t>
            </a:r>
            <a:endParaRPr lang="en-US" sz="2000" dirty="0">
              <a:solidFill>
                <a:schemeClr val="accent4">
                  <a:lumMod val="20000"/>
                  <a:lumOff val="80000"/>
                </a:schemeClr>
              </a:solidFill>
            </a:endParaRPr>
          </a:p>
        </p:txBody>
      </p:sp>
      <p:sp>
        <p:nvSpPr>
          <p:cNvPr id="12" name="Text 9"/>
          <p:cNvSpPr/>
          <p:nvPr/>
        </p:nvSpPr>
        <p:spPr>
          <a:xfrm>
            <a:off x="914400" y="4889302"/>
            <a:ext cx="7315200" cy="325160"/>
          </a:xfrm>
          <a:prstGeom prst="rect">
            <a:avLst/>
          </a:prstGeom>
          <a:noFill/>
          <a:ln/>
        </p:spPr>
        <p:txBody>
          <a:bodyPr wrap="none" lIns="0" tIns="0" rIns="0" bIns="0" rtlCol="0" anchor="t"/>
          <a:lstStyle/>
          <a:p>
            <a:pPr marL="0" indent="0" algn="l">
              <a:lnSpc>
                <a:spcPts val="255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Καταγραφή συμμετοχής και ενεργού εμπλοκής</a:t>
            </a:r>
            <a:endParaRPr lang="en-US" sz="1600" dirty="0">
              <a:solidFill>
                <a:schemeClr val="accent4">
                  <a:lumMod val="20000"/>
                  <a:lumOff val="80000"/>
                </a:schemeClr>
              </a:solidFill>
            </a:endParaRPr>
          </a:p>
        </p:txBody>
      </p:sp>
      <p:sp>
        <p:nvSpPr>
          <p:cNvPr id="13" name="Shape 10"/>
          <p:cNvSpPr/>
          <p:nvPr/>
        </p:nvSpPr>
        <p:spPr>
          <a:xfrm>
            <a:off x="711279" y="5620703"/>
            <a:ext cx="7721441" cy="1170861"/>
          </a:xfrm>
          <a:prstGeom prst="roundRect">
            <a:avLst>
              <a:gd name="adj" fmla="val 2604"/>
            </a:avLst>
          </a:prstGeom>
          <a:solidFill>
            <a:srgbClr val="5CAF45"/>
          </a:solidFill>
          <a:ln/>
        </p:spPr>
        <p:txBody>
          <a:bodyPr/>
          <a:lstStyle/>
          <a:p>
            <a:endParaRPr lang="x-none"/>
          </a:p>
        </p:txBody>
      </p:sp>
      <p:sp>
        <p:nvSpPr>
          <p:cNvPr id="14" name="Text 11"/>
          <p:cNvSpPr/>
          <p:nvPr/>
        </p:nvSpPr>
        <p:spPr>
          <a:xfrm>
            <a:off x="914400" y="5823823"/>
            <a:ext cx="2540437" cy="317540"/>
          </a:xfrm>
          <a:prstGeom prst="rect">
            <a:avLst/>
          </a:prstGeom>
          <a:noFill/>
          <a:ln/>
        </p:spPr>
        <p:txBody>
          <a:bodyPr wrap="none" lIns="0" tIns="0" rIns="0" bIns="0" rtlCol="0" anchor="t"/>
          <a:lstStyle/>
          <a:p>
            <a:pPr marL="0" indent="0" algn="l">
              <a:lnSpc>
                <a:spcPts val="250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Ερωτηματολόγιο</a:t>
            </a:r>
            <a:endParaRPr lang="en-US" sz="2000" dirty="0">
              <a:solidFill>
                <a:schemeClr val="accent4">
                  <a:lumMod val="20000"/>
                  <a:lumOff val="80000"/>
                </a:schemeClr>
              </a:solidFill>
            </a:endParaRPr>
          </a:p>
        </p:txBody>
      </p:sp>
      <p:sp>
        <p:nvSpPr>
          <p:cNvPr id="15" name="Text 12"/>
          <p:cNvSpPr/>
          <p:nvPr/>
        </p:nvSpPr>
        <p:spPr>
          <a:xfrm>
            <a:off x="914400" y="6263283"/>
            <a:ext cx="7315200" cy="325160"/>
          </a:xfrm>
          <a:prstGeom prst="rect">
            <a:avLst/>
          </a:prstGeom>
          <a:noFill/>
          <a:ln/>
        </p:spPr>
        <p:txBody>
          <a:bodyPr wrap="none" lIns="0" tIns="0" rIns="0" bIns="0" rtlCol="0" anchor="t"/>
          <a:lstStyle/>
          <a:p>
            <a:pPr marL="0" indent="0" algn="l">
              <a:lnSpc>
                <a:spcPts val="255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Συμπλήρωση και αξιολόγηση παραγόμενου υλικού</a:t>
            </a:r>
            <a:endParaRPr lang="en-US" sz="1600" dirty="0">
              <a:solidFill>
                <a:schemeClr val="accent4">
                  <a:lumMod val="20000"/>
                  <a:lumOff val="80000"/>
                </a:schemeClr>
              </a:solidFill>
            </a:endParaRPr>
          </a:p>
        </p:txBody>
      </p:sp>
      <p:sp>
        <p:nvSpPr>
          <p:cNvPr id="16" name="Text 13"/>
          <p:cNvSpPr/>
          <p:nvPr/>
        </p:nvSpPr>
        <p:spPr>
          <a:xfrm>
            <a:off x="711279" y="7020163"/>
            <a:ext cx="7721441" cy="650319"/>
          </a:xfrm>
          <a:prstGeom prst="rect">
            <a:avLst/>
          </a:prstGeom>
          <a:noFill/>
          <a:ln/>
        </p:spPr>
        <p:txBody>
          <a:bodyPr wrap="square" lIns="0" tIns="0" rIns="0" bIns="0" rtlCol="0" anchor="t"/>
          <a:lstStyle/>
          <a:p>
            <a:pPr marL="0" indent="0" algn="l">
              <a:lnSpc>
                <a:spcPts val="2550"/>
              </a:lnSpc>
              <a:buNone/>
            </a:pPr>
            <a:r>
              <a:rPr lang="en-US" sz="1600" b="1" dirty="0">
                <a:solidFill>
                  <a:schemeClr val="accent4">
                    <a:lumMod val="20000"/>
                    <a:lumOff val="80000"/>
                  </a:schemeClr>
                </a:solidFill>
                <a:latin typeface="Noto Serif HK" pitchFamily="34" charset="0"/>
                <a:ea typeface="Noto Serif HK" pitchFamily="34" charset="-122"/>
                <a:cs typeface="Noto Serif HK" pitchFamily="34" charset="-120"/>
              </a:rPr>
              <a:t>Συμμετέχουν 12 μαθητές</a:t>
            </a: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 από το 2ο Δημοτικό Σχολείο Ηρακλείας, Δ/νση Εκπαίδευσης ΠΕ Σερρών</a:t>
            </a:r>
            <a:endParaRPr lang="en-US" sz="1600" dirty="0">
              <a:solidFill>
                <a:schemeClr val="accent4">
                  <a:lumMod val="20000"/>
                  <a:lumOff val="80000"/>
                </a:schemeClr>
              </a:solidFill>
            </a:endParaRPr>
          </a:p>
        </p:txBody>
      </p:sp>
      <p:pic>
        <p:nvPicPr>
          <p:cNvPr id="2" name="Εικόνα 1" descr="Εικόνα που περιέχει ρουχισμός, ανθρώπινο πρόσωπο, τραπέζι, κορίτσι&#10;&#10;Το περιεχόμενο που δημιουργείται από AI ενδέχεται να είναι εσφαλμένο.">
            <a:extLst>
              <a:ext uri="{FF2B5EF4-FFF2-40B4-BE49-F238E27FC236}">
                <a16:creationId xmlns:a16="http://schemas.microsoft.com/office/drawing/2014/main" xmlns="" id="{E0D74BAD-ADDD-04A4-FEB6-E82730AD3077}"/>
              </a:ext>
            </a:extLst>
          </p:cNvPr>
          <p:cNvPicPr>
            <a:picLocks noChangeAspect="1"/>
          </p:cNvPicPr>
          <p:nvPr/>
        </p:nvPicPr>
        <p:blipFill>
          <a:blip r:embed="rId3"/>
          <a:stretch>
            <a:fillRect/>
          </a:stretch>
        </p:blipFill>
        <p:spPr>
          <a:xfrm>
            <a:off x="8485632" y="-13307"/>
            <a:ext cx="6144768" cy="8229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C0F24B-55D8-B55B-B750-E3769DE047B2}"/>
              </a:ext>
            </a:extLst>
          </p:cNvPr>
          <p:cNvSpPr txBox="1"/>
          <p:nvPr/>
        </p:nvSpPr>
        <p:spPr>
          <a:xfrm>
            <a:off x="0" y="12025"/>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1 - Ορθογώνιο"/>
          <p:cNvSpPr/>
          <p:nvPr/>
        </p:nvSpPr>
        <p:spPr>
          <a:xfrm>
            <a:off x="1915003" y="3653135"/>
            <a:ext cx="10066345" cy="923330"/>
          </a:xfrm>
          <a:prstGeom prst="rect">
            <a:avLst/>
          </a:prstGeom>
          <a:noFill/>
        </p:spPr>
        <p:txBody>
          <a:bodyPr wrap="none" lIns="91440" tIns="45720" rIns="91440" bIns="45720">
            <a:spAutoFit/>
          </a:bodyPr>
          <a:lstStyle/>
          <a:p>
            <a:pPr algn="ctr"/>
            <a:r>
              <a:rPr lang="el-GR" sz="5400" b="1" dirty="0">
                <a:ln w="12700">
                  <a:solidFill>
                    <a:schemeClr val="tx2">
                      <a:satMod val="15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rPr>
              <a:t>ΕΥΧΑΡΙΣΤΩ ΓΙΑ ΤΗΝ ΠΡΟΣΟΧΗ ΣΑΣ</a:t>
            </a:r>
            <a:endParaRPr lang="el-GR" sz="5400" b="1" cap="none" spc="0" dirty="0">
              <a:ln w="12700">
                <a:solidFill>
                  <a:schemeClr val="tx2">
                    <a:satMod val="155000"/>
                  </a:schemeClr>
                </a:solidFill>
                <a:prstDash val="solid"/>
              </a:ln>
              <a:solidFill>
                <a:schemeClr val="accent4">
                  <a:lumMod val="20000"/>
                  <a:lumOff val="80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a:extLst>
              <a:ext uri="{FF2B5EF4-FFF2-40B4-BE49-F238E27FC236}">
                <a16:creationId xmlns:a16="http://schemas.microsoft.com/office/drawing/2014/main" xmlns="" id="{294B36D5-55A7-77AA-86B8-B29E334C83B0}"/>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2" name="1 - TextBox"/>
          <p:cNvSpPr txBox="1"/>
          <p:nvPr/>
        </p:nvSpPr>
        <p:spPr>
          <a:xfrm>
            <a:off x="687625" y="307910"/>
            <a:ext cx="13666549" cy="7925246"/>
          </a:xfrm>
          <a:prstGeom prst="rect">
            <a:avLst/>
          </a:prstGeom>
          <a:noFill/>
        </p:spPr>
        <p:txBody>
          <a:bodyPr wrap="square" rtlCol="0">
            <a:spAutoFit/>
          </a:bodyPr>
          <a:lstStyle/>
          <a:p>
            <a:r>
              <a:rPr lang="el-GR" sz="4450" b="1" dirty="0" smtClean="0">
                <a:solidFill>
                  <a:schemeClr val="accent4">
                    <a:lumMod val="20000"/>
                    <a:lumOff val="80000"/>
                  </a:schemeClr>
                </a:solidFill>
                <a:latin typeface="Noto Serif HK Bold" pitchFamily="34" charset="0"/>
                <a:ea typeface="Noto Serif HK Bold" pitchFamily="34" charset="-122"/>
              </a:rPr>
              <a:t>Η Συμβολή της Εκπαιδευτικής Ομάδας</a:t>
            </a:r>
          </a:p>
          <a:p>
            <a:endParaRPr lang="el-GR" sz="4450" b="1" dirty="0" smtClean="0">
              <a:solidFill>
                <a:schemeClr val="accent4">
                  <a:lumMod val="20000"/>
                  <a:lumOff val="80000"/>
                </a:schemeClr>
              </a:solidFill>
              <a:latin typeface="Noto Serif HK Bold" pitchFamily="34" charset="0"/>
              <a:ea typeface="Noto Serif HK Bold" pitchFamily="34" charset="-122"/>
            </a:endParaRPr>
          </a:p>
          <a:p>
            <a:r>
              <a:rPr lang="el-GR" sz="2000" dirty="0" smtClean="0">
                <a:solidFill>
                  <a:schemeClr val="accent4">
                    <a:lumMod val="20000"/>
                    <a:lumOff val="80000"/>
                  </a:schemeClr>
                </a:solidFill>
              </a:rPr>
              <a:t>Η υλοποίηση του προγράμματος </a:t>
            </a:r>
            <a:r>
              <a:rPr lang="el-GR" sz="2000" b="1" dirty="0" smtClean="0">
                <a:solidFill>
                  <a:schemeClr val="accent4">
                    <a:lumMod val="20000"/>
                    <a:lumOff val="80000"/>
                  </a:schemeClr>
                </a:solidFill>
              </a:rPr>
              <a:t>«Τοπικά Προϊόντα μέσα από το Πρίσμα της </a:t>
            </a:r>
            <a:r>
              <a:rPr lang="el-GR" sz="2000" b="1" dirty="0" err="1" smtClean="0">
                <a:solidFill>
                  <a:schemeClr val="accent4">
                    <a:lumMod val="20000"/>
                    <a:lumOff val="80000"/>
                  </a:schemeClr>
                </a:solidFill>
              </a:rPr>
              <a:t>Αειφορίας</a:t>
            </a:r>
            <a:r>
              <a:rPr lang="el-GR" sz="2000" b="1" dirty="0" smtClean="0">
                <a:solidFill>
                  <a:schemeClr val="accent4">
                    <a:lumMod val="20000"/>
                    <a:lumOff val="80000"/>
                  </a:schemeClr>
                </a:solidFill>
              </a:rPr>
              <a:t>»</a:t>
            </a:r>
            <a:r>
              <a:rPr lang="el-GR" sz="2000" dirty="0" smtClean="0">
                <a:solidFill>
                  <a:schemeClr val="accent4">
                    <a:lumMod val="20000"/>
                    <a:lumOff val="80000"/>
                  </a:schemeClr>
                </a:solidFill>
              </a:rPr>
              <a:t> στηρίχθηκε στη δημιουργική συνεργασία μιας ομάδας εκπαιδευτικών με κοινό όραμα την καλλιέργεια περιβαλλοντικής συνείδησης, την ενίσχυση της βιωματικής μάθησης και τη σύνδεση του σχολείου με την τοπική κοινωνία.</a:t>
            </a:r>
          </a:p>
          <a:p>
            <a:r>
              <a:rPr lang="el-GR" sz="2000" dirty="0" smtClean="0">
                <a:solidFill>
                  <a:schemeClr val="accent4">
                    <a:lumMod val="20000"/>
                    <a:lumOff val="80000"/>
                  </a:schemeClr>
                </a:solidFill>
              </a:rPr>
              <a:t>Η διεπιστημονική προσέγγιση του προγράμματος επέτρεψε την αξιοποίηση γνώσεων, δεξιοτήτων και παιδαγωγικών πρακτικών από διαφορετικά γνωστικά αντικείμενα. Μέσα από συνεργατικές δράσεις, εκπαιδευτικές επισκέψεις, βιωματικές εμπειρίες πεδίου και ψηφιακή δημιουργία, οι εκπαιδευτικοί λειτούργησαν ως </a:t>
            </a:r>
            <a:r>
              <a:rPr lang="el-GR" sz="2000" b="1" dirty="0" smtClean="0">
                <a:solidFill>
                  <a:schemeClr val="accent4">
                    <a:lumMod val="20000"/>
                    <a:lumOff val="80000"/>
                  </a:schemeClr>
                </a:solidFill>
              </a:rPr>
              <a:t>εμψυχωτές, συντονιστές και συνοδοιπόροι στη μαθησιακή πορεία των παιδιών</a:t>
            </a:r>
            <a:r>
              <a:rPr lang="el-GR" sz="2000" dirty="0" smtClean="0">
                <a:solidFill>
                  <a:schemeClr val="accent4">
                    <a:lumMod val="20000"/>
                    <a:lumOff val="80000"/>
                  </a:schemeClr>
                </a:solidFill>
              </a:rPr>
              <a:t>.</a:t>
            </a:r>
          </a:p>
          <a:p>
            <a:endParaRPr lang="el-GR" sz="2000" dirty="0" smtClean="0">
              <a:solidFill>
                <a:schemeClr val="accent4">
                  <a:lumMod val="20000"/>
                  <a:lumOff val="80000"/>
                </a:schemeClr>
              </a:solidFill>
            </a:endParaRPr>
          </a:p>
          <a:p>
            <a:r>
              <a:rPr lang="el-GR" sz="2000" dirty="0" smtClean="0">
                <a:solidFill>
                  <a:schemeClr val="accent4">
                    <a:lumMod val="20000"/>
                    <a:lumOff val="80000"/>
                  </a:schemeClr>
                </a:solidFill>
              </a:rPr>
              <a:t>Η συμβολή κάθε εκπαιδευτικού υπήρξε καθοριστική:</a:t>
            </a:r>
          </a:p>
          <a:p>
            <a:pPr marL="542925" indent="-361950">
              <a:buFont typeface="Arial" pitchFamily="34" charset="0"/>
              <a:buChar char="•"/>
            </a:pPr>
            <a:r>
              <a:rPr lang="el-GR" sz="2000" dirty="0" smtClean="0">
                <a:solidFill>
                  <a:schemeClr val="accent4">
                    <a:lumMod val="20000"/>
                    <a:lumOff val="80000"/>
                  </a:schemeClr>
                </a:solidFill>
              </a:rPr>
              <a:t>στην καλλιέργεια αξιών όπως ο σεβασμός προς το περιβάλλον, </a:t>
            </a:r>
          </a:p>
          <a:p>
            <a:pPr marL="542925" indent="-361950">
              <a:buFont typeface="Arial" pitchFamily="34" charset="0"/>
              <a:buChar char="•"/>
            </a:pPr>
            <a:r>
              <a:rPr lang="el-GR" sz="2000" dirty="0" smtClean="0">
                <a:solidFill>
                  <a:schemeClr val="accent4">
                    <a:lumMod val="20000"/>
                    <a:lumOff val="80000"/>
                  </a:schemeClr>
                </a:solidFill>
              </a:rPr>
              <a:t>στην ανάπτυξη δεξιοτήτων έρευνας, συνεργασίας και κριτικής σκέψης, </a:t>
            </a:r>
          </a:p>
          <a:p>
            <a:pPr marL="542925" indent="-361950">
              <a:buFont typeface="Arial" pitchFamily="34" charset="0"/>
              <a:buChar char="•"/>
            </a:pPr>
            <a:r>
              <a:rPr lang="el-GR" sz="2000" dirty="0" smtClean="0">
                <a:solidFill>
                  <a:schemeClr val="accent4">
                    <a:lumMod val="20000"/>
                    <a:lumOff val="80000"/>
                  </a:schemeClr>
                </a:solidFill>
              </a:rPr>
              <a:t>στη σύνδεση της σχολικής γνώσης με την τοπική παραγωγή, την πολιτιστική κληρονομιά και τις αρχές της </a:t>
            </a:r>
            <a:r>
              <a:rPr lang="el-GR" sz="2000" dirty="0" err="1" smtClean="0">
                <a:solidFill>
                  <a:schemeClr val="accent4">
                    <a:lumMod val="20000"/>
                    <a:lumOff val="80000"/>
                  </a:schemeClr>
                </a:solidFill>
              </a:rPr>
              <a:t>αειφορίας</a:t>
            </a:r>
            <a:r>
              <a:rPr lang="el-GR" sz="2000" dirty="0" smtClean="0">
                <a:solidFill>
                  <a:schemeClr val="accent4">
                    <a:lumMod val="20000"/>
                    <a:lumOff val="80000"/>
                  </a:schemeClr>
                </a:solidFill>
              </a:rPr>
              <a:t>, </a:t>
            </a:r>
          </a:p>
          <a:p>
            <a:pPr marL="542925" indent="-361950">
              <a:buFont typeface="Arial" pitchFamily="34" charset="0"/>
              <a:buChar char="•"/>
            </a:pPr>
            <a:r>
              <a:rPr lang="el-GR" sz="2000" dirty="0" smtClean="0">
                <a:solidFill>
                  <a:schemeClr val="accent4">
                    <a:lumMod val="20000"/>
                    <a:lumOff val="80000"/>
                  </a:schemeClr>
                </a:solidFill>
              </a:rPr>
              <a:t>στην ενίσχυση της ενεργού </a:t>
            </a:r>
            <a:r>
              <a:rPr lang="el-GR" sz="2000" dirty="0" err="1" smtClean="0">
                <a:solidFill>
                  <a:schemeClr val="accent4">
                    <a:lumMod val="20000"/>
                    <a:lumOff val="80000"/>
                  </a:schemeClr>
                </a:solidFill>
              </a:rPr>
              <a:t>πολιτειότητας</a:t>
            </a:r>
            <a:r>
              <a:rPr lang="el-GR" sz="2000" dirty="0" smtClean="0">
                <a:solidFill>
                  <a:schemeClr val="accent4">
                    <a:lumMod val="20000"/>
                    <a:lumOff val="80000"/>
                  </a:schemeClr>
                </a:solidFill>
              </a:rPr>
              <a:t> των μαθητών μέσα από ουσιαστικές εμπειρίες μάθησης. </a:t>
            </a:r>
          </a:p>
          <a:p>
            <a:r>
              <a:rPr lang="el-GR" sz="2000" dirty="0" smtClean="0">
                <a:solidFill>
                  <a:schemeClr val="accent4">
                    <a:lumMod val="20000"/>
                    <a:lumOff val="80000"/>
                  </a:schemeClr>
                </a:solidFill>
              </a:rPr>
              <a:t>Με συνέπεια, παιδαγωγική ευαισθησία και καινοτόμο διάθεση, η εκπαιδευτική ομάδα ανέδειξε το σχολείο ως </a:t>
            </a:r>
            <a:r>
              <a:rPr lang="el-GR" sz="2000" b="1" dirty="0" smtClean="0">
                <a:solidFill>
                  <a:schemeClr val="accent4">
                    <a:lumMod val="20000"/>
                    <a:lumOff val="80000"/>
                  </a:schemeClr>
                </a:solidFill>
              </a:rPr>
              <a:t>χώρο δημιουργίας, εξωστρέφειας και </a:t>
            </a:r>
            <a:r>
              <a:rPr lang="el-GR" sz="2000" b="1" dirty="0" err="1" smtClean="0">
                <a:solidFill>
                  <a:schemeClr val="accent4">
                    <a:lumMod val="20000"/>
                    <a:lumOff val="80000"/>
                  </a:schemeClr>
                </a:solidFill>
              </a:rPr>
              <a:t>αειφορικής</a:t>
            </a:r>
            <a:r>
              <a:rPr lang="el-GR" sz="2000" b="1" dirty="0" smtClean="0">
                <a:solidFill>
                  <a:schemeClr val="accent4">
                    <a:lumMod val="20000"/>
                    <a:lumOff val="80000"/>
                  </a:schemeClr>
                </a:solidFill>
              </a:rPr>
              <a:t> εκπαίδευσης</a:t>
            </a:r>
            <a:r>
              <a:rPr lang="el-GR" sz="2000" dirty="0" smtClean="0">
                <a:solidFill>
                  <a:schemeClr val="accent4">
                    <a:lumMod val="20000"/>
                    <a:lumOff val="80000"/>
                  </a:schemeClr>
                </a:solidFill>
              </a:rPr>
              <a:t>, δίνοντας στους μαθητές πολύτιμα εφόδια για το μέλλον.</a:t>
            </a:r>
          </a:p>
          <a:p>
            <a:r>
              <a:rPr lang="el-GR" sz="2000" b="1" dirty="0" smtClean="0">
                <a:solidFill>
                  <a:schemeClr val="accent4">
                    <a:lumMod val="20000"/>
                    <a:lumOff val="80000"/>
                  </a:schemeClr>
                </a:solidFill>
              </a:rPr>
              <a:t>Συμμετέχοντες εκπαιδευτικοί:</a:t>
            </a:r>
          </a:p>
          <a:p>
            <a:pPr marL="542925" indent="-457200">
              <a:buFont typeface="Wingdings" pitchFamily="2" charset="2"/>
              <a:buChar char="v"/>
            </a:pPr>
            <a:r>
              <a:rPr lang="el-GR" sz="2000" dirty="0" smtClean="0">
                <a:solidFill>
                  <a:schemeClr val="accent4">
                    <a:lumMod val="20000"/>
                    <a:lumOff val="80000"/>
                  </a:schemeClr>
                </a:solidFill>
              </a:rPr>
              <a:t>Διευθύντρια σχολικής μονάδας</a:t>
            </a:r>
            <a:r>
              <a:rPr lang="en-US" sz="2000" dirty="0" smtClean="0">
                <a:solidFill>
                  <a:schemeClr val="accent4">
                    <a:lumMod val="20000"/>
                    <a:lumOff val="80000"/>
                  </a:schemeClr>
                </a:solidFill>
              </a:rPr>
              <a:t> K</a:t>
            </a:r>
            <a:r>
              <a:rPr lang="el-GR" sz="2000" dirty="0" err="1" smtClean="0">
                <a:solidFill>
                  <a:schemeClr val="accent4">
                    <a:lumMod val="20000"/>
                    <a:lumOff val="80000"/>
                  </a:schemeClr>
                </a:solidFill>
              </a:rPr>
              <a:t>ωνσταντίνου</a:t>
            </a:r>
            <a:r>
              <a:rPr lang="el-GR" sz="2000" dirty="0" smtClean="0">
                <a:solidFill>
                  <a:schemeClr val="accent4">
                    <a:lumMod val="20000"/>
                    <a:lumOff val="80000"/>
                  </a:schemeClr>
                </a:solidFill>
              </a:rPr>
              <a:t> Καλλιόπη  – ΠΕ11 Φυσικής Αγωγής</a:t>
            </a:r>
          </a:p>
          <a:p>
            <a:pPr marL="542925" indent="-457200">
              <a:buFont typeface="Wingdings" pitchFamily="2" charset="2"/>
              <a:buChar char="v"/>
            </a:pPr>
            <a:r>
              <a:rPr lang="el-GR" sz="2000" dirty="0" smtClean="0">
                <a:solidFill>
                  <a:schemeClr val="accent4">
                    <a:lumMod val="20000"/>
                    <a:lumOff val="80000"/>
                  </a:schemeClr>
                </a:solidFill>
              </a:rPr>
              <a:t>Ευαγγελία </a:t>
            </a:r>
            <a:r>
              <a:rPr lang="el-GR" sz="2000" dirty="0" err="1" smtClean="0">
                <a:solidFill>
                  <a:schemeClr val="accent4">
                    <a:lumMod val="20000"/>
                    <a:lumOff val="80000"/>
                  </a:schemeClr>
                </a:solidFill>
              </a:rPr>
              <a:t>Λατρόβαλη</a:t>
            </a:r>
            <a:r>
              <a:rPr lang="el-GR" sz="2000" dirty="0" smtClean="0">
                <a:solidFill>
                  <a:schemeClr val="accent4">
                    <a:lumMod val="20000"/>
                    <a:lumOff val="80000"/>
                  </a:schemeClr>
                </a:solidFill>
              </a:rPr>
              <a:t> – ΠΕ70, Α΄ τάξη</a:t>
            </a:r>
          </a:p>
          <a:p>
            <a:pPr marL="542925" indent="-457200">
              <a:buFont typeface="Wingdings" pitchFamily="2" charset="2"/>
              <a:buChar char="v"/>
            </a:pPr>
            <a:r>
              <a:rPr lang="el-GR" sz="2000" dirty="0" smtClean="0">
                <a:solidFill>
                  <a:schemeClr val="accent4">
                    <a:lumMod val="20000"/>
                    <a:lumOff val="80000"/>
                  </a:schemeClr>
                </a:solidFill>
              </a:rPr>
              <a:t>Ιωάννα </a:t>
            </a:r>
            <a:r>
              <a:rPr lang="el-GR" sz="2000" dirty="0" err="1" smtClean="0">
                <a:solidFill>
                  <a:schemeClr val="accent4">
                    <a:lumMod val="20000"/>
                    <a:lumOff val="80000"/>
                  </a:schemeClr>
                </a:solidFill>
              </a:rPr>
              <a:t>Καρακόλιου</a:t>
            </a:r>
            <a:r>
              <a:rPr lang="el-GR" sz="2000" dirty="0" smtClean="0">
                <a:solidFill>
                  <a:schemeClr val="accent4">
                    <a:lumMod val="20000"/>
                    <a:lumOff val="80000"/>
                  </a:schemeClr>
                </a:solidFill>
              </a:rPr>
              <a:t> – ΠΕ70, Γ΄ τάξη</a:t>
            </a:r>
          </a:p>
          <a:p>
            <a:pPr marL="542925" indent="-457200">
              <a:buFont typeface="Wingdings" pitchFamily="2" charset="2"/>
              <a:buChar char="v"/>
            </a:pPr>
            <a:r>
              <a:rPr lang="el-GR" sz="2000" dirty="0" smtClean="0">
                <a:solidFill>
                  <a:schemeClr val="accent4">
                    <a:lumMod val="20000"/>
                    <a:lumOff val="80000"/>
                  </a:schemeClr>
                </a:solidFill>
              </a:rPr>
              <a:t>Κωνσταντίνος </a:t>
            </a:r>
            <a:r>
              <a:rPr lang="el-GR" sz="2000" dirty="0" err="1" smtClean="0">
                <a:solidFill>
                  <a:schemeClr val="accent4">
                    <a:lumMod val="20000"/>
                    <a:lumOff val="80000"/>
                  </a:schemeClr>
                </a:solidFill>
              </a:rPr>
              <a:t>Τσακιράκης</a:t>
            </a:r>
            <a:r>
              <a:rPr lang="el-GR" sz="2000" dirty="0" smtClean="0">
                <a:solidFill>
                  <a:schemeClr val="accent4">
                    <a:lumMod val="20000"/>
                    <a:lumOff val="80000"/>
                  </a:schemeClr>
                </a:solidFill>
              </a:rPr>
              <a:t> – ΠΕ70, Δ΄ τάξη</a:t>
            </a:r>
          </a:p>
          <a:p>
            <a:pPr marL="542925" indent="-457200">
              <a:buFont typeface="Wingdings" pitchFamily="2" charset="2"/>
              <a:buChar char="v"/>
            </a:pPr>
            <a:r>
              <a:rPr lang="el-GR" sz="2000" dirty="0" smtClean="0">
                <a:solidFill>
                  <a:schemeClr val="accent4">
                    <a:lumMod val="20000"/>
                    <a:lumOff val="80000"/>
                  </a:schemeClr>
                </a:solidFill>
              </a:rPr>
              <a:t>Ζωή Ρίζου – ΠΕ86 Πληροφορικής (επιμέλεια ψηφιακού υλικού)</a:t>
            </a:r>
            <a:endParaRPr lang="el-GR" sz="2000" dirty="0">
              <a:solidFill>
                <a:schemeClr val="accent4">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294B36D5-55A7-77AA-86B8-B29E334C83B0}"/>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2" name="Text 0"/>
          <p:cNvSpPr/>
          <p:nvPr/>
        </p:nvSpPr>
        <p:spPr>
          <a:xfrm>
            <a:off x="793790" y="715447"/>
            <a:ext cx="5670590" cy="708779"/>
          </a:xfrm>
          <a:prstGeom prst="rect">
            <a:avLst/>
          </a:prstGeom>
          <a:noFill/>
          <a:ln/>
        </p:spPr>
        <p:txBody>
          <a:bodyPr wrap="none" lIns="0" tIns="0" rIns="0" bIns="0" rtlCol="0" anchor="t"/>
          <a:lstStyle/>
          <a:p>
            <a:pPr marL="0" indent="0" algn="l">
              <a:lnSpc>
                <a:spcPts val="5550"/>
              </a:lnSpc>
              <a:buNone/>
            </a:pPr>
            <a:r>
              <a:rPr lang="en-US" sz="4450" b="1" dirty="0" err="1">
                <a:solidFill>
                  <a:schemeClr val="accent4">
                    <a:lumMod val="20000"/>
                    <a:lumOff val="80000"/>
                  </a:schemeClr>
                </a:solidFill>
                <a:latin typeface="Noto Serif HK Bold" pitchFamily="34" charset="0"/>
                <a:ea typeface="Noto Serif HK Bold" pitchFamily="34" charset="-122"/>
              </a:rPr>
              <a:t>Το</a:t>
            </a:r>
            <a:r>
              <a:rPr lang="en-US" sz="4450" b="1" dirty="0">
                <a:solidFill>
                  <a:schemeClr val="accent4">
                    <a:lumMod val="20000"/>
                    <a:lumOff val="80000"/>
                  </a:schemeClr>
                </a:solidFill>
                <a:latin typeface="Noto Serif HK Bold" pitchFamily="34" charset="0"/>
                <a:ea typeface="Noto Serif HK Bold" pitchFamily="34" charset="-122"/>
              </a:rPr>
              <a:t> Ό</a:t>
            </a:r>
            <a:r>
              <a:rPr lang="el-GR" sz="4450" b="1" dirty="0">
                <a:solidFill>
                  <a:schemeClr val="accent4">
                    <a:lumMod val="20000"/>
                    <a:lumOff val="80000"/>
                  </a:schemeClr>
                </a:solidFill>
                <a:latin typeface="Noto Serif HK Bold" pitchFamily="34" charset="0"/>
                <a:ea typeface="Noto Serif HK Bold" pitchFamily="34" charset="-122"/>
              </a:rPr>
              <a:t>ρ</a:t>
            </a:r>
            <a:r>
              <a:rPr lang="en-US" sz="4450" b="1" dirty="0">
                <a:solidFill>
                  <a:schemeClr val="accent4">
                    <a:lumMod val="20000"/>
                    <a:lumOff val="80000"/>
                  </a:schemeClr>
                </a:solidFill>
                <a:latin typeface="Noto Serif HK Bold" pitchFamily="34" charset="0"/>
                <a:ea typeface="Noto Serif HK Bold" pitchFamily="34" charset="-122"/>
              </a:rPr>
              <a:t>α</a:t>
            </a:r>
            <a:r>
              <a:rPr lang="en-US" sz="4450" b="1" dirty="0" err="1">
                <a:solidFill>
                  <a:schemeClr val="accent4">
                    <a:lumMod val="20000"/>
                    <a:lumOff val="80000"/>
                  </a:schemeClr>
                </a:solidFill>
                <a:latin typeface="Noto Serif HK Bold" pitchFamily="34" charset="0"/>
                <a:ea typeface="Noto Serif HK Bold" pitchFamily="34" charset="-122"/>
              </a:rPr>
              <a:t>μά</a:t>
            </a:r>
            <a:r>
              <a:rPr lang="en-US" sz="4450" b="1" dirty="0">
                <a:solidFill>
                  <a:schemeClr val="accent4">
                    <a:lumMod val="20000"/>
                    <a:lumOff val="80000"/>
                  </a:schemeClr>
                </a:solidFill>
                <a:latin typeface="Noto Serif HK Bold" pitchFamily="34" charset="0"/>
                <a:ea typeface="Noto Serif HK Bold" pitchFamily="34" charset="-122"/>
              </a:rPr>
              <a:t> μας</a:t>
            </a:r>
          </a:p>
        </p:txBody>
      </p:sp>
      <p:sp>
        <p:nvSpPr>
          <p:cNvPr id="3" name="Shape 1"/>
          <p:cNvSpPr/>
          <p:nvPr/>
        </p:nvSpPr>
        <p:spPr>
          <a:xfrm>
            <a:off x="793790" y="1877854"/>
            <a:ext cx="6407944" cy="2577108"/>
          </a:xfrm>
          <a:prstGeom prst="roundRect">
            <a:avLst>
              <a:gd name="adj" fmla="val 1320"/>
            </a:avLst>
          </a:prstGeom>
          <a:solidFill>
            <a:srgbClr val="92D050"/>
          </a:solidFill>
          <a:ln/>
        </p:spPr>
        <p:txBody>
          <a:bodyPr/>
          <a:lstStyle/>
          <a:p>
            <a:endParaRPr lang="x-none"/>
          </a:p>
        </p:txBody>
      </p:sp>
      <p:sp>
        <p:nvSpPr>
          <p:cNvPr id="4" name="Shape 2"/>
          <p:cNvSpPr/>
          <p:nvPr/>
        </p:nvSpPr>
        <p:spPr>
          <a:xfrm>
            <a:off x="1020604" y="2104668"/>
            <a:ext cx="680442" cy="680442"/>
          </a:xfrm>
          <a:prstGeom prst="roundRect">
            <a:avLst>
              <a:gd name="adj" fmla="val 13436980"/>
            </a:avLst>
          </a:prstGeom>
          <a:solidFill>
            <a:schemeClr val="accent4">
              <a:lumMod val="60000"/>
              <a:lumOff val="40000"/>
            </a:schemeClr>
          </a:solidFill>
          <a:ln/>
        </p:spPr>
        <p:txBody>
          <a:bodyPr/>
          <a:lstStyle/>
          <a:p>
            <a:endParaRPr lang="x-none"/>
          </a:p>
        </p:txBody>
      </p:sp>
      <p:pic>
        <p:nvPicPr>
          <p:cNvPr id="5"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07770" y="2291715"/>
            <a:ext cx="306110" cy="306110"/>
          </a:xfrm>
          <a:prstGeom prst="rect">
            <a:avLst/>
          </a:prstGeom>
        </p:spPr>
      </p:pic>
      <p:sp>
        <p:nvSpPr>
          <p:cNvPr id="6" name="Text 3"/>
          <p:cNvSpPr/>
          <p:nvPr/>
        </p:nvSpPr>
        <p:spPr>
          <a:xfrm>
            <a:off x="1020604" y="3011924"/>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Περιβάλλον</a:t>
            </a:r>
            <a:endParaRPr lang="en-US" sz="2200" dirty="0">
              <a:solidFill>
                <a:schemeClr val="accent4">
                  <a:lumMod val="20000"/>
                  <a:lumOff val="80000"/>
                </a:schemeClr>
              </a:solidFill>
            </a:endParaRPr>
          </a:p>
        </p:txBody>
      </p:sp>
      <p:sp>
        <p:nvSpPr>
          <p:cNvPr id="7" name="Text 4"/>
          <p:cNvSpPr/>
          <p:nvPr/>
        </p:nvSpPr>
        <p:spPr>
          <a:xfrm>
            <a:off x="1020604" y="3502343"/>
            <a:ext cx="5954316"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Μείωση οικολογικού αποτυπώματος και βιώσιμη παραγωγή</a:t>
            </a:r>
            <a:endParaRPr lang="en-US" sz="1750" dirty="0">
              <a:solidFill>
                <a:schemeClr val="accent4">
                  <a:lumMod val="20000"/>
                  <a:lumOff val="80000"/>
                </a:schemeClr>
              </a:solidFill>
            </a:endParaRPr>
          </a:p>
        </p:txBody>
      </p:sp>
      <p:sp>
        <p:nvSpPr>
          <p:cNvPr id="8" name="Shape 5"/>
          <p:cNvSpPr/>
          <p:nvPr/>
        </p:nvSpPr>
        <p:spPr>
          <a:xfrm>
            <a:off x="7428548" y="1877854"/>
            <a:ext cx="6408063" cy="2577108"/>
          </a:xfrm>
          <a:prstGeom prst="roundRect">
            <a:avLst>
              <a:gd name="adj" fmla="val 1320"/>
            </a:avLst>
          </a:prstGeom>
          <a:solidFill>
            <a:srgbClr val="89C064"/>
          </a:solidFill>
          <a:ln/>
        </p:spPr>
        <p:txBody>
          <a:bodyPr/>
          <a:lstStyle/>
          <a:p>
            <a:endParaRPr lang="x-none"/>
          </a:p>
        </p:txBody>
      </p:sp>
      <p:sp>
        <p:nvSpPr>
          <p:cNvPr id="9" name="Shape 6"/>
          <p:cNvSpPr/>
          <p:nvPr/>
        </p:nvSpPr>
        <p:spPr>
          <a:xfrm>
            <a:off x="7655362" y="2104668"/>
            <a:ext cx="680442" cy="680442"/>
          </a:xfrm>
          <a:prstGeom prst="roundRect">
            <a:avLst>
              <a:gd name="adj" fmla="val 13436980"/>
            </a:avLst>
          </a:prstGeom>
          <a:solidFill>
            <a:schemeClr val="accent4">
              <a:lumMod val="60000"/>
              <a:lumOff val="40000"/>
            </a:schemeClr>
          </a:solidFill>
          <a:ln/>
        </p:spPr>
        <p:txBody>
          <a:bodyPr/>
          <a:lstStyle/>
          <a:p>
            <a:endParaRPr lang="x-none"/>
          </a:p>
        </p:txBody>
      </p:sp>
      <p:pic>
        <p:nvPicPr>
          <p:cNvPr id="10" name="Image 1" descr="preencoded.png"/>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842528" y="2291715"/>
            <a:ext cx="306110" cy="306110"/>
          </a:xfrm>
          <a:prstGeom prst="rect">
            <a:avLst/>
          </a:prstGeom>
        </p:spPr>
      </p:pic>
      <p:sp>
        <p:nvSpPr>
          <p:cNvPr id="11" name="Text 7"/>
          <p:cNvSpPr/>
          <p:nvPr/>
        </p:nvSpPr>
        <p:spPr>
          <a:xfrm>
            <a:off x="7655362" y="3011924"/>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Κοινωνία</a:t>
            </a:r>
            <a:endParaRPr lang="en-US" sz="2200" dirty="0">
              <a:solidFill>
                <a:schemeClr val="accent4">
                  <a:lumMod val="20000"/>
                  <a:lumOff val="80000"/>
                </a:schemeClr>
              </a:solidFill>
            </a:endParaRPr>
          </a:p>
        </p:txBody>
      </p:sp>
      <p:sp>
        <p:nvSpPr>
          <p:cNvPr id="12" name="Text 8"/>
          <p:cNvSpPr/>
          <p:nvPr/>
        </p:nvSpPr>
        <p:spPr>
          <a:xfrm>
            <a:off x="7655362" y="3502343"/>
            <a:ext cx="5954435"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Ενίσχυση τοπικής αγροτικής κοινότητας και πολιτιστικής κληρονομιάς</a:t>
            </a:r>
            <a:endParaRPr lang="en-US" sz="1750" dirty="0">
              <a:solidFill>
                <a:schemeClr val="accent4">
                  <a:lumMod val="20000"/>
                  <a:lumOff val="80000"/>
                </a:schemeClr>
              </a:solidFill>
            </a:endParaRPr>
          </a:p>
        </p:txBody>
      </p:sp>
      <p:sp>
        <p:nvSpPr>
          <p:cNvPr id="13" name="Shape 9"/>
          <p:cNvSpPr/>
          <p:nvPr/>
        </p:nvSpPr>
        <p:spPr>
          <a:xfrm>
            <a:off x="793790" y="4681776"/>
            <a:ext cx="6407944" cy="2214205"/>
          </a:xfrm>
          <a:prstGeom prst="roundRect">
            <a:avLst>
              <a:gd name="adj" fmla="val 1537"/>
            </a:avLst>
          </a:prstGeom>
          <a:solidFill>
            <a:srgbClr val="89C064"/>
          </a:solidFill>
          <a:ln/>
        </p:spPr>
        <p:txBody>
          <a:bodyPr/>
          <a:lstStyle/>
          <a:p>
            <a:endParaRPr lang="x-none"/>
          </a:p>
        </p:txBody>
      </p:sp>
      <p:sp>
        <p:nvSpPr>
          <p:cNvPr id="14" name="Shape 10"/>
          <p:cNvSpPr/>
          <p:nvPr/>
        </p:nvSpPr>
        <p:spPr>
          <a:xfrm>
            <a:off x="1020604" y="4908590"/>
            <a:ext cx="680442" cy="680442"/>
          </a:xfrm>
          <a:prstGeom prst="roundRect">
            <a:avLst>
              <a:gd name="adj" fmla="val 13436980"/>
            </a:avLst>
          </a:prstGeom>
          <a:solidFill>
            <a:schemeClr val="accent4">
              <a:lumMod val="60000"/>
              <a:lumOff val="40000"/>
            </a:schemeClr>
          </a:solidFill>
          <a:ln/>
        </p:spPr>
        <p:txBody>
          <a:bodyPr/>
          <a:lstStyle/>
          <a:p>
            <a:endParaRPr lang="x-none"/>
          </a:p>
        </p:txBody>
      </p:sp>
      <p:pic>
        <p:nvPicPr>
          <p:cNvPr id="15" name="Image 2"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07770" y="5095637"/>
            <a:ext cx="306110" cy="306110"/>
          </a:xfrm>
          <a:prstGeom prst="rect">
            <a:avLst/>
          </a:prstGeom>
        </p:spPr>
      </p:pic>
      <p:sp>
        <p:nvSpPr>
          <p:cNvPr id="16" name="Text 11"/>
          <p:cNvSpPr/>
          <p:nvPr/>
        </p:nvSpPr>
        <p:spPr>
          <a:xfrm>
            <a:off x="1020604" y="5815846"/>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Οικονομία</a:t>
            </a:r>
            <a:endParaRPr lang="en-US" sz="2200" dirty="0">
              <a:solidFill>
                <a:schemeClr val="accent4">
                  <a:lumMod val="20000"/>
                  <a:lumOff val="80000"/>
                </a:schemeClr>
              </a:solidFill>
            </a:endParaRPr>
          </a:p>
        </p:txBody>
      </p:sp>
      <p:sp>
        <p:nvSpPr>
          <p:cNvPr id="17" name="Text 12"/>
          <p:cNvSpPr/>
          <p:nvPr/>
        </p:nvSpPr>
        <p:spPr>
          <a:xfrm>
            <a:off x="1020604" y="6306264"/>
            <a:ext cx="5954316"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Στήριξη τοπικής παραγωγής και ανάπτυξης</a:t>
            </a:r>
            <a:endParaRPr lang="en-US" sz="1750" dirty="0">
              <a:solidFill>
                <a:schemeClr val="accent4">
                  <a:lumMod val="20000"/>
                  <a:lumOff val="80000"/>
                </a:schemeClr>
              </a:solidFill>
            </a:endParaRPr>
          </a:p>
        </p:txBody>
      </p:sp>
      <p:sp>
        <p:nvSpPr>
          <p:cNvPr id="18" name="Shape 13"/>
          <p:cNvSpPr/>
          <p:nvPr/>
        </p:nvSpPr>
        <p:spPr>
          <a:xfrm>
            <a:off x="7428548" y="4681776"/>
            <a:ext cx="6408063" cy="2214205"/>
          </a:xfrm>
          <a:prstGeom prst="roundRect">
            <a:avLst>
              <a:gd name="adj" fmla="val 1537"/>
            </a:avLst>
          </a:prstGeom>
          <a:solidFill>
            <a:srgbClr val="9AC87A"/>
          </a:solidFill>
          <a:ln/>
        </p:spPr>
        <p:txBody>
          <a:bodyPr/>
          <a:lstStyle/>
          <a:p>
            <a:endParaRPr lang="x-none"/>
          </a:p>
        </p:txBody>
      </p:sp>
      <p:sp>
        <p:nvSpPr>
          <p:cNvPr id="19" name="Shape 14"/>
          <p:cNvSpPr/>
          <p:nvPr/>
        </p:nvSpPr>
        <p:spPr>
          <a:xfrm>
            <a:off x="7655362" y="4908590"/>
            <a:ext cx="680442" cy="680442"/>
          </a:xfrm>
          <a:prstGeom prst="roundRect">
            <a:avLst>
              <a:gd name="adj" fmla="val 13436980"/>
            </a:avLst>
          </a:prstGeom>
          <a:solidFill>
            <a:schemeClr val="accent4">
              <a:lumMod val="60000"/>
              <a:lumOff val="40000"/>
            </a:schemeClr>
          </a:solidFill>
          <a:ln/>
        </p:spPr>
        <p:txBody>
          <a:bodyPr/>
          <a:lstStyle/>
          <a:p>
            <a:endParaRPr lang="x-none"/>
          </a:p>
        </p:txBody>
      </p:sp>
      <p:pic>
        <p:nvPicPr>
          <p:cNvPr id="20" name="Image 3" descr="preencoded.png"/>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842528" y="5095637"/>
            <a:ext cx="306110" cy="306110"/>
          </a:xfrm>
          <a:prstGeom prst="rect">
            <a:avLst/>
          </a:prstGeom>
        </p:spPr>
      </p:pic>
      <p:sp>
        <p:nvSpPr>
          <p:cNvPr id="21" name="Text 15"/>
          <p:cNvSpPr/>
          <p:nvPr/>
        </p:nvSpPr>
        <p:spPr>
          <a:xfrm>
            <a:off x="7655362" y="5815846"/>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Υγεία</a:t>
            </a:r>
            <a:endParaRPr lang="en-US" sz="2200" dirty="0">
              <a:solidFill>
                <a:schemeClr val="accent4">
                  <a:lumMod val="20000"/>
                  <a:lumOff val="80000"/>
                </a:schemeClr>
              </a:solidFill>
            </a:endParaRPr>
          </a:p>
        </p:txBody>
      </p:sp>
      <p:sp>
        <p:nvSpPr>
          <p:cNvPr id="22" name="Text 16"/>
          <p:cNvSpPr/>
          <p:nvPr/>
        </p:nvSpPr>
        <p:spPr>
          <a:xfrm>
            <a:off x="7655362" y="6306264"/>
            <a:ext cx="5954435"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Προώθηση υγιεινής διατροφής με τοπικά προϊόντα</a:t>
            </a:r>
            <a:endParaRPr lang="en-US" sz="1750" dirty="0">
              <a:solidFill>
                <a:schemeClr val="accent4">
                  <a:lumMod val="20000"/>
                  <a:lumOff val="80000"/>
                </a:schemeClr>
              </a:solidFill>
            </a:endParaRPr>
          </a:p>
        </p:txBody>
      </p:sp>
      <p:sp>
        <p:nvSpPr>
          <p:cNvPr id="23" name="Text 17"/>
          <p:cNvSpPr/>
          <p:nvPr/>
        </p:nvSpPr>
        <p:spPr>
          <a:xfrm>
            <a:off x="793790" y="7151132"/>
            <a:ext cx="13042821"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Οι συνειδητές επιλογές κατανάλωσης συμβάλλουν σε ένα πιο αειφόρο μέλλον για όλους</a:t>
            </a:r>
            <a:r>
              <a:rPr lang="en-US" sz="1750" dirty="0">
                <a:solidFill>
                  <a:srgbClr val="D3C9C5"/>
                </a:solidFill>
                <a:latin typeface="Noto Serif HK" pitchFamily="34" charset="0"/>
                <a:ea typeface="Noto Serif HK" pitchFamily="34" charset="-122"/>
                <a:cs typeface="Noto Serif HK" pitchFamily="34" charset="-120"/>
              </a:rPr>
              <a: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6B4FBA36-88A3-88AA-DF15-C619E6A57B59}"/>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3" name="Text 0"/>
          <p:cNvSpPr/>
          <p:nvPr/>
        </p:nvSpPr>
        <p:spPr>
          <a:xfrm>
            <a:off x="793790" y="3804486"/>
            <a:ext cx="5882997" cy="708779"/>
          </a:xfrm>
          <a:prstGeom prst="rect">
            <a:avLst/>
          </a:prstGeom>
          <a:noFill/>
          <a:ln/>
        </p:spPr>
        <p:txBody>
          <a:bodyPr wrap="none" lIns="0" tIns="0" rIns="0" bIns="0" rtlCol="0" anchor="t"/>
          <a:lstStyle/>
          <a:p>
            <a:pPr marL="0" indent="0" algn="l">
              <a:lnSpc>
                <a:spcPts val="5550"/>
              </a:lnSpc>
              <a:buNone/>
            </a:pPr>
            <a:r>
              <a:rPr lang="en-US" sz="4450" b="1" dirty="0">
                <a:solidFill>
                  <a:schemeClr val="accent4">
                    <a:lumMod val="20000"/>
                    <a:lumOff val="80000"/>
                  </a:schemeClr>
                </a:solidFill>
                <a:latin typeface="Noto Serif HK Bold" pitchFamily="34" charset="0"/>
                <a:ea typeface="Noto Serif HK Bold" pitchFamily="34" charset="-122"/>
              </a:rPr>
              <a:t>Πα</a:t>
            </a:r>
            <a:r>
              <a:rPr lang="en-US" sz="4450" b="1" dirty="0" err="1">
                <a:solidFill>
                  <a:schemeClr val="accent4">
                    <a:lumMod val="20000"/>
                    <a:lumOff val="80000"/>
                  </a:schemeClr>
                </a:solidFill>
                <a:latin typeface="Noto Serif HK Bold" pitchFamily="34" charset="0"/>
                <a:ea typeface="Noto Serif HK Bold" pitchFamily="34" charset="-122"/>
              </a:rPr>
              <a:t>ιδ</a:t>
            </a:r>
            <a:r>
              <a:rPr lang="en-US" sz="4450" b="1" dirty="0">
                <a:solidFill>
                  <a:schemeClr val="accent4">
                    <a:lumMod val="20000"/>
                    <a:lumOff val="80000"/>
                  </a:schemeClr>
                </a:solidFill>
                <a:latin typeface="Noto Serif HK Bold" pitchFamily="34" charset="0"/>
                <a:ea typeface="Noto Serif HK Bold" pitchFamily="34" charset="-122"/>
              </a:rPr>
              <a:t>αγωγικοί Στόχοι</a:t>
            </a:r>
          </a:p>
        </p:txBody>
      </p:sp>
      <p:sp>
        <p:nvSpPr>
          <p:cNvPr id="4" name="Text 1"/>
          <p:cNvSpPr/>
          <p:nvPr/>
        </p:nvSpPr>
        <p:spPr>
          <a:xfrm>
            <a:off x="793790" y="487037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Κατανόηση</a:t>
            </a:r>
            <a:endParaRPr lang="en-US" sz="2200" dirty="0">
              <a:solidFill>
                <a:schemeClr val="accent4">
                  <a:lumMod val="20000"/>
                  <a:lumOff val="80000"/>
                </a:schemeClr>
              </a:solidFill>
            </a:endParaRPr>
          </a:p>
        </p:txBody>
      </p:sp>
      <p:sp>
        <p:nvSpPr>
          <p:cNvPr id="5" name="Text 2"/>
          <p:cNvSpPr/>
          <p:nvPr/>
        </p:nvSpPr>
        <p:spPr>
          <a:xfrm>
            <a:off x="793790" y="5451515"/>
            <a:ext cx="3978116" cy="1814513"/>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Οι μαθητές θα κατανοήσουν την έννοια της αειφορίας και τη σημασία των τοπικών προϊόντων για το περιβάλλον, την οικονομία και την κοινωνία.</a:t>
            </a:r>
            <a:endParaRPr lang="en-US" sz="1750" dirty="0">
              <a:solidFill>
                <a:schemeClr val="accent4">
                  <a:lumMod val="20000"/>
                  <a:lumOff val="80000"/>
                </a:schemeClr>
              </a:solidFill>
            </a:endParaRPr>
          </a:p>
        </p:txBody>
      </p:sp>
      <p:sp>
        <p:nvSpPr>
          <p:cNvPr id="6" name="Text 3"/>
          <p:cNvSpPr/>
          <p:nvPr/>
        </p:nvSpPr>
        <p:spPr>
          <a:xfrm>
            <a:off x="5332928" y="487037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Δεξιότητες</a:t>
            </a:r>
            <a:endParaRPr lang="en-US" sz="2200" dirty="0">
              <a:solidFill>
                <a:schemeClr val="accent4">
                  <a:lumMod val="20000"/>
                  <a:lumOff val="80000"/>
                </a:schemeClr>
              </a:solidFill>
            </a:endParaRPr>
          </a:p>
        </p:txBody>
      </p:sp>
      <p:sp>
        <p:nvSpPr>
          <p:cNvPr id="7" name="Text 4"/>
          <p:cNvSpPr/>
          <p:nvPr/>
        </p:nvSpPr>
        <p:spPr>
          <a:xfrm>
            <a:off x="5332928" y="5451515"/>
            <a:ext cx="3978116" cy="1451610"/>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Θα αναπτύξουν δεξιότητες παρατήρησης, σύγκρισης και κριτικής σκέψης σχετικά με τις καταναλωτικές επιλογές.</a:t>
            </a:r>
            <a:endParaRPr lang="en-US" sz="1750" dirty="0">
              <a:solidFill>
                <a:schemeClr val="accent4">
                  <a:lumMod val="20000"/>
                  <a:lumOff val="80000"/>
                </a:schemeClr>
              </a:solidFill>
            </a:endParaRPr>
          </a:p>
        </p:txBody>
      </p:sp>
      <p:sp>
        <p:nvSpPr>
          <p:cNvPr id="8" name="Text 5"/>
          <p:cNvSpPr/>
          <p:nvPr/>
        </p:nvSpPr>
        <p:spPr>
          <a:xfrm>
            <a:off x="9872067" y="487037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Στάσεις</a:t>
            </a:r>
            <a:endParaRPr lang="en-US" sz="2200" dirty="0">
              <a:solidFill>
                <a:schemeClr val="accent4">
                  <a:lumMod val="20000"/>
                  <a:lumOff val="80000"/>
                </a:schemeClr>
              </a:solidFill>
            </a:endParaRPr>
          </a:p>
        </p:txBody>
      </p:sp>
      <p:sp>
        <p:nvSpPr>
          <p:cNvPr id="9" name="Text 6"/>
          <p:cNvSpPr/>
          <p:nvPr/>
        </p:nvSpPr>
        <p:spPr>
          <a:xfrm>
            <a:off x="9872067" y="5451515"/>
            <a:ext cx="3978116" cy="1451610"/>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Θα καλλιεργήσουν θετικές στάσεις απέναντι στη στήριξη της τοπικής παραγωγής, αναγνωρίζοντας τον ρόλο τους ως ενεργοί πολίτες.</a:t>
            </a:r>
            <a:endParaRPr lang="en-US" sz="1750" dirty="0">
              <a:solidFill>
                <a:schemeClr val="accent4">
                  <a:lumMod val="20000"/>
                  <a:lumOff val="80000"/>
                </a:schemeClr>
              </a:solidFill>
            </a:endParaRPr>
          </a:p>
        </p:txBody>
      </p:sp>
      <p:pic>
        <p:nvPicPr>
          <p:cNvPr id="13" name="Εικόνα 12" descr="Εικόνα που περιέχει ρουχισμός, ανθρώπινο πρόσωπο, γυναίκα, άτομο&#10;&#10;Το περιεχόμενο που δημιουργείται από AI ενδέχεται να είναι εσφαλμένο.">
            <a:extLst>
              <a:ext uri="{FF2B5EF4-FFF2-40B4-BE49-F238E27FC236}">
                <a16:creationId xmlns:a16="http://schemas.microsoft.com/office/drawing/2014/main" xmlns="" id="{644D679D-A36D-FCFA-522E-0ECFA26C2AC0}"/>
              </a:ext>
            </a:extLst>
          </p:cNvPr>
          <p:cNvPicPr>
            <a:picLocks noChangeAspect="1"/>
          </p:cNvPicPr>
          <p:nvPr/>
        </p:nvPicPr>
        <p:blipFill>
          <a:blip r:embed="rId3"/>
          <a:stretch>
            <a:fillRect/>
          </a:stretch>
        </p:blipFill>
        <p:spPr>
          <a:xfrm>
            <a:off x="0" y="0"/>
            <a:ext cx="14630400" cy="3793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046A165B-FBB5-3F61-BC77-2A22648BB966}"/>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2" name="Text 0"/>
          <p:cNvSpPr/>
          <p:nvPr/>
        </p:nvSpPr>
        <p:spPr>
          <a:xfrm>
            <a:off x="793790" y="2318742"/>
            <a:ext cx="5670590" cy="708779"/>
          </a:xfrm>
          <a:prstGeom prst="rect">
            <a:avLst/>
          </a:prstGeom>
          <a:noFill/>
          <a:ln/>
        </p:spPr>
        <p:txBody>
          <a:bodyPr wrap="none" lIns="0" tIns="0" rIns="0" bIns="0" rtlCol="0" anchor="t"/>
          <a:lstStyle/>
          <a:p>
            <a:pPr marL="0" indent="0" algn="l">
              <a:lnSpc>
                <a:spcPts val="5550"/>
              </a:lnSpc>
              <a:buNone/>
            </a:pPr>
            <a:r>
              <a:rPr lang="en-US" sz="4450" b="1" dirty="0">
                <a:solidFill>
                  <a:schemeClr val="accent4">
                    <a:lumMod val="20000"/>
                    <a:lumOff val="80000"/>
                  </a:schemeClr>
                </a:solidFill>
                <a:latin typeface="Noto Serif HK Bold" pitchFamily="34" charset="0"/>
                <a:ea typeface="Noto Serif HK Bold" pitchFamily="34" charset="-122"/>
              </a:rPr>
              <a:t>Η </a:t>
            </a:r>
            <a:r>
              <a:rPr lang="en-US" sz="4450" b="1" dirty="0" err="1">
                <a:solidFill>
                  <a:schemeClr val="accent4">
                    <a:lumMod val="20000"/>
                    <a:lumOff val="80000"/>
                  </a:schemeClr>
                </a:solidFill>
                <a:latin typeface="Noto Serif HK Bold" pitchFamily="34" charset="0"/>
                <a:ea typeface="Noto Serif HK Bold" pitchFamily="34" charset="-122"/>
              </a:rPr>
              <a:t>Μεθοδολογί</a:t>
            </a:r>
            <a:r>
              <a:rPr lang="en-US" sz="4450" b="1" dirty="0">
                <a:solidFill>
                  <a:schemeClr val="accent4">
                    <a:lumMod val="20000"/>
                    <a:lumOff val="80000"/>
                  </a:schemeClr>
                </a:solidFill>
                <a:latin typeface="Noto Serif HK Bold" pitchFamily="34" charset="0"/>
                <a:ea typeface="Noto Serif HK Bold" pitchFamily="34" charset="-122"/>
              </a:rPr>
              <a:t>α μας</a:t>
            </a:r>
          </a:p>
        </p:txBody>
      </p:sp>
      <p:pic>
        <p:nvPicPr>
          <p:cNvPr id="3"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3790" y="3481149"/>
            <a:ext cx="566976" cy="566976"/>
          </a:xfrm>
          <a:prstGeom prst="rect">
            <a:avLst/>
          </a:prstGeom>
        </p:spPr>
      </p:pic>
      <p:sp>
        <p:nvSpPr>
          <p:cNvPr id="4" name="Text 1"/>
          <p:cNvSpPr/>
          <p:nvPr/>
        </p:nvSpPr>
        <p:spPr>
          <a:xfrm>
            <a:off x="793790" y="4331613"/>
            <a:ext cx="3982522"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Βιωματικές Δραστηριότητες</a:t>
            </a:r>
            <a:endParaRPr lang="en-US" sz="2200" dirty="0">
              <a:solidFill>
                <a:schemeClr val="accent4">
                  <a:lumMod val="20000"/>
                  <a:lumOff val="80000"/>
                </a:schemeClr>
              </a:solidFill>
            </a:endParaRPr>
          </a:p>
        </p:txBody>
      </p:sp>
      <p:sp>
        <p:nvSpPr>
          <p:cNvPr id="5" name="Text 2"/>
          <p:cNvSpPr/>
          <p:nvPr/>
        </p:nvSpPr>
        <p:spPr>
          <a:xfrm>
            <a:off x="793790" y="4822031"/>
            <a:ext cx="4158615" cy="1088708"/>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Επισκέψεις σε τοπικά καταστήματα και αγροτικές μονάδες για άμεση εμπειρία</a:t>
            </a:r>
            <a:endParaRPr lang="en-US" sz="1750" dirty="0">
              <a:solidFill>
                <a:schemeClr val="accent4">
                  <a:lumMod val="20000"/>
                  <a:lumOff val="80000"/>
                </a:schemeClr>
              </a:solidFill>
            </a:endParaRPr>
          </a:p>
        </p:txBody>
      </p:sp>
      <p:pic>
        <p:nvPicPr>
          <p:cNvPr id="6" name="Image 1" descr="preencoded.png"/>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235893" y="3481149"/>
            <a:ext cx="566976" cy="566976"/>
          </a:xfrm>
          <a:prstGeom prst="rect">
            <a:avLst/>
          </a:prstGeom>
        </p:spPr>
      </p:pic>
      <p:sp>
        <p:nvSpPr>
          <p:cNvPr id="7" name="Text 3"/>
          <p:cNvSpPr/>
          <p:nvPr/>
        </p:nvSpPr>
        <p:spPr>
          <a:xfrm>
            <a:off x="5235893" y="4331613"/>
            <a:ext cx="3964067"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Ομαδοσυνεργατική Μάθηση</a:t>
            </a:r>
            <a:endParaRPr lang="en-US" sz="2200" dirty="0">
              <a:solidFill>
                <a:schemeClr val="accent4">
                  <a:lumMod val="20000"/>
                  <a:lumOff val="80000"/>
                </a:schemeClr>
              </a:solidFill>
            </a:endParaRPr>
          </a:p>
        </p:txBody>
      </p:sp>
      <p:sp>
        <p:nvSpPr>
          <p:cNvPr id="8" name="Text 4"/>
          <p:cNvSpPr/>
          <p:nvPr/>
        </p:nvSpPr>
        <p:spPr>
          <a:xfrm>
            <a:off x="5235893" y="4822031"/>
            <a:ext cx="4158615"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Συλλογή πληροφοριών σε ομάδες και παρουσίαση ευρημάτων</a:t>
            </a:r>
            <a:endParaRPr lang="en-US" sz="1750" dirty="0">
              <a:solidFill>
                <a:schemeClr val="accent4">
                  <a:lumMod val="20000"/>
                  <a:lumOff val="80000"/>
                </a:schemeClr>
              </a:solidFill>
            </a:endParaRPr>
          </a:p>
        </p:txBody>
      </p:sp>
      <p:pic>
        <p:nvPicPr>
          <p:cNvPr id="9" name="Image 2"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677995" y="3481149"/>
            <a:ext cx="566976" cy="566976"/>
          </a:xfrm>
          <a:prstGeom prst="rect">
            <a:avLst/>
          </a:prstGeom>
        </p:spPr>
      </p:pic>
      <p:sp>
        <p:nvSpPr>
          <p:cNvPr id="10" name="Text 5"/>
          <p:cNvSpPr/>
          <p:nvPr/>
        </p:nvSpPr>
        <p:spPr>
          <a:xfrm>
            <a:off x="9677995" y="4331613"/>
            <a:ext cx="3186827"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Δημιουργική Έκφραση</a:t>
            </a:r>
            <a:endParaRPr lang="en-US" sz="2200" dirty="0">
              <a:solidFill>
                <a:schemeClr val="accent4">
                  <a:lumMod val="20000"/>
                  <a:lumOff val="80000"/>
                </a:schemeClr>
              </a:solidFill>
            </a:endParaRPr>
          </a:p>
        </p:txBody>
      </p:sp>
      <p:sp>
        <p:nvSpPr>
          <p:cNvPr id="11" name="Text 6"/>
          <p:cNvSpPr/>
          <p:nvPr/>
        </p:nvSpPr>
        <p:spPr>
          <a:xfrm>
            <a:off x="9677995" y="4822031"/>
            <a:ext cx="4158615"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Παιχνίδια ρόλων, πολυμέσα και μελέτες περίπτωσης</a:t>
            </a:r>
            <a:endParaRPr lang="en-US" sz="1750" dirty="0">
              <a:solidFill>
                <a:schemeClr val="accent4">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CA864A69-59AB-CDA5-584F-049ECFD4E395}"/>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3" name="Text 0"/>
          <p:cNvSpPr/>
          <p:nvPr/>
        </p:nvSpPr>
        <p:spPr>
          <a:xfrm>
            <a:off x="6280190" y="894993"/>
            <a:ext cx="7556421" cy="1417558"/>
          </a:xfrm>
          <a:prstGeom prst="rect">
            <a:avLst/>
          </a:prstGeom>
          <a:noFill/>
          <a:ln/>
        </p:spPr>
        <p:txBody>
          <a:bodyPr wrap="square" lIns="0" tIns="0" rIns="0" bIns="0" rtlCol="0" anchor="t"/>
          <a:lstStyle/>
          <a:p>
            <a:pPr>
              <a:lnSpc>
                <a:spcPts val="5550"/>
              </a:lnSpc>
            </a:pPr>
            <a:r>
              <a:rPr lang="en-US" sz="4450" b="1" dirty="0">
                <a:solidFill>
                  <a:schemeClr val="accent4">
                    <a:lumMod val="20000"/>
                    <a:lumOff val="80000"/>
                  </a:schemeClr>
                </a:solidFill>
                <a:latin typeface="Noto Serif HK Bold" pitchFamily="34" charset="0"/>
                <a:ea typeface="Noto Serif HK Bold" pitchFamily="34" charset="-122"/>
              </a:rPr>
              <a:t>Το Ταξίδι μας στη </a:t>
            </a:r>
            <a:r>
              <a:rPr lang="en-US" sz="4450" b="1" dirty="0" err="1">
                <a:solidFill>
                  <a:schemeClr val="accent4">
                    <a:lumMod val="20000"/>
                    <a:lumOff val="80000"/>
                  </a:schemeClr>
                </a:solidFill>
                <a:latin typeface="Noto Serif HK Bold" pitchFamily="34" charset="0"/>
                <a:ea typeface="Noto Serif HK Bold" pitchFamily="34" charset="-122"/>
              </a:rPr>
              <a:t>Λίμνη</a:t>
            </a:r>
            <a:r>
              <a:rPr lang="en-US" sz="4450" b="1" dirty="0">
                <a:solidFill>
                  <a:schemeClr val="accent4">
                    <a:lumMod val="20000"/>
                    <a:lumOff val="80000"/>
                  </a:schemeClr>
                </a:solidFill>
                <a:latin typeface="Noto Serif HK Bold" pitchFamily="34" charset="0"/>
                <a:ea typeface="Noto Serif HK Bold" pitchFamily="34" charset="-122"/>
              </a:rPr>
              <a:t> </a:t>
            </a:r>
            <a:r>
              <a:rPr lang="en-US" sz="4450" b="1" dirty="0" err="1">
                <a:solidFill>
                  <a:schemeClr val="accent4">
                    <a:lumMod val="20000"/>
                    <a:lumOff val="80000"/>
                  </a:schemeClr>
                </a:solidFill>
                <a:latin typeface="Noto Serif HK Bold" pitchFamily="34" charset="0"/>
                <a:ea typeface="Noto Serif HK Bold" pitchFamily="34" charset="-122"/>
              </a:rPr>
              <a:t>Κερκίνη</a:t>
            </a:r>
            <a:endParaRPr lang="en-US" sz="4450" b="1" dirty="0">
              <a:solidFill>
                <a:schemeClr val="accent4">
                  <a:lumMod val="20000"/>
                  <a:lumOff val="80000"/>
                </a:schemeClr>
              </a:solidFill>
              <a:latin typeface="Noto Serif HK Bold" pitchFamily="34" charset="0"/>
              <a:ea typeface="Noto Serif HK Bold" pitchFamily="34" charset="-122"/>
            </a:endParaRPr>
          </a:p>
        </p:txBody>
      </p:sp>
      <p:sp>
        <p:nvSpPr>
          <p:cNvPr id="4" name="Shape 1"/>
          <p:cNvSpPr/>
          <p:nvPr/>
        </p:nvSpPr>
        <p:spPr>
          <a:xfrm>
            <a:off x="6535341" y="2652713"/>
            <a:ext cx="30480" cy="3700820"/>
          </a:xfrm>
          <a:prstGeom prst="roundRect">
            <a:avLst>
              <a:gd name="adj" fmla="val 111628"/>
            </a:avLst>
          </a:prstGeom>
          <a:solidFill>
            <a:schemeClr val="accent6">
              <a:lumMod val="75000"/>
            </a:schemeClr>
          </a:solidFill>
          <a:ln/>
        </p:spPr>
        <p:txBody>
          <a:bodyPr/>
          <a:lstStyle/>
          <a:p>
            <a:endParaRPr lang="x-none"/>
          </a:p>
        </p:txBody>
      </p:sp>
      <p:sp>
        <p:nvSpPr>
          <p:cNvPr id="5" name="Shape 2"/>
          <p:cNvSpPr/>
          <p:nvPr/>
        </p:nvSpPr>
        <p:spPr>
          <a:xfrm>
            <a:off x="6760012" y="2892623"/>
            <a:ext cx="680442" cy="30480"/>
          </a:xfrm>
          <a:prstGeom prst="roundRect">
            <a:avLst>
              <a:gd name="adj" fmla="val 111628"/>
            </a:avLst>
          </a:prstGeom>
          <a:solidFill>
            <a:schemeClr val="accent6"/>
          </a:solidFill>
          <a:ln/>
        </p:spPr>
        <p:txBody>
          <a:bodyPr/>
          <a:lstStyle/>
          <a:p>
            <a:endParaRPr lang="x-none"/>
          </a:p>
        </p:txBody>
      </p:sp>
      <p:sp>
        <p:nvSpPr>
          <p:cNvPr id="6" name="Shape 3"/>
          <p:cNvSpPr/>
          <p:nvPr/>
        </p:nvSpPr>
        <p:spPr>
          <a:xfrm>
            <a:off x="6280190" y="2652713"/>
            <a:ext cx="510302" cy="510302"/>
          </a:xfrm>
          <a:prstGeom prst="roundRect">
            <a:avLst>
              <a:gd name="adj" fmla="val 6667"/>
            </a:avLst>
          </a:prstGeom>
          <a:solidFill>
            <a:schemeClr val="accent6">
              <a:lumMod val="75000"/>
            </a:schemeClr>
          </a:solidFill>
          <a:ln/>
        </p:spPr>
        <p:txBody>
          <a:bodyPr/>
          <a:lstStyle/>
          <a:p>
            <a:endParaRPr lang="x-none"/>
          </a:p>
        </p:txBody>
      </p:sp>
      <p:sp>
        <p:nvSpPr>
          <p:cNvPr id="7" name="Text 4"/>
          <p:cNvSpPr/>
          <p:nvPr/>
        </p:nvSpPr>
        <p:spPr>
          <a:xfrm>
            <a:off x="6365260" y="2747606"/>
            <a:ext cx="340162" cy="425291"/>
          </a:xfrm>
          <a:prstGeom prst="rect">
            <a:avLst/>
          </a:prstGeom>
          <a:solidFill>
            <a:schemeClr val="accent6">
              <a:lumMod val="75000"/>
            </a:schemeClr>
          </a:solidFill>
          <a:ln/>
        </p:spPr>
        <p:txBody>
          <a:bodyPr wrap="none" lIns="0" tIns="0" rIns="0" bIns="0" rtlCol="0" anchor="t"/>
          <a:lstStyle/>
          <a:p>
            <a:pPr marL="0" indent="0" algn="ctr">
              <a:lnSpc>
                <a:spcPts val="2650"/>
              </a:lnSpc>
              <a:buNone/>
            </a:pPr>
            <a:r>
              <a:rPr lang="en-US" sz="2650" b="1" dirty="0">
                <a:solidFill>
                  <a:schemeClr val="accent4">
                    <a:lumMod val="60000"/>
                    <a:lumOff val="40000"/>
                  </a:schemeClr>
                </a:solidFill>
                <a:latin typeface="Noto Serif HK Bold" pitchFamily="34" charset="0"/>
                <a:ea typeface="Noto Serif HK Bold" pitchFamily="34" charset="-122"/>
                <a:cs typeface="Noto Serif HK Bold" pitchFamily="34" charset="-120"/>
              </a:rPr>
              <a:t>1</a:t>
            </a:r>
            <a:endParaRPr lang="en-US" sz="2650" dirty="0">
              <a:solidFill>
                <a:schemeClr val="accent4">
                  <a:lumMod val="60000"/>
                  <a:lumOff val="40000"/>
                </a:schemeClr>
              </a:solidFill>
            </a:endParaRPr>
          </a:p>
        </p:txBody>
      </p:sp>
      <p:sp>
        <p:nvSpPr>
          <p:cNvPr id="8" name="Text 5"/>
          <p:cNvSpPr/>
          <p:nvPr/>
        </p:nvSpPr>
        <p:spPr>
          <a:xfrm>
            <a:off x="7669411" y="2730579"/>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Βαρκάδα στη Λίμνη</a:t>
            </a:r>
            <a:endParaRPr lang="en-US" sz="2200" dirty="0">
              <a:solidFill>
                <a:schemeClr val="accent4">
                  <a:lumMod val="20000"/>
                  <a:lumOff val="80000"/>
                </a:schemeClr>
              </a:solidFill>
            </a:endParaRPr>
          </a:p>
        </p:txBody>
      </p:sp>
      <p:sp>
        <p:nvSpPr>
          <p:cNvPr id="9" name="Text 6"/>
          <p:cNvSpPr/>
          <p:nvPr/>
        </p:nvSpPr>
        <p:spPr>
          <a:xfrm>
            <a:off x="7669411" y="3220998"/>
            <a:ext cx="6167199"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Εξερεύνηση του υδάτινου οικοσυστήματος</a:t>
            </a:r>
            <a:endParaRPr lang="en-US" sz="1750" dirty="0">
              <a:solidFill>
                <a:schemeClr val="accent4">
                  <a:lumMod val="20000"/>
                  <a:lumOff val="80000"/>
                </a:schemeClr>
              </a:solidFill>
            </a:endParaRPr>
          </a:p>
        </p:txBody>
      </p:sp>
      <p:sp>
        <p:nvSpPr>
          <p:cNvPr id="10" name="Shape 7"/>
          <p:cNvSpPr/>
          <p:nvPr/>
        </p:nvSpPr>
        <p:spPr>
          <a:xfrm>
            <a:off x="6760012" y="4277439"/>
            <a:ext cx="680442" cy="30480"/>
          </a:xfrm>
          <a:prstGeom prst="roundRect">
            <a:avLst>
              <a:gd name="adj" fmla="val 111628"/>
            </a:avLst>
          </a:prstGeom>
          <a:solidFill>
            <a:schemeClr val="accent6">
              <a:lumMod val="75000"/>
            </a:schemeClr>
          </a:solidFill>
          <a:ln/>
        </p:spPr>
        <p:txBody>
          <a:bodyPr/>
          <a:lstStyle/>
          <a:p>
            <a:endParaRPr lang="x-none"/>
          </a:p>
        </p:txBody>
      </p:sp>
      <p:sp>
        <p:nvSpPr>
          <p:cNvPr id="11" name="Shape 8"/>
          <p:cNvSpPr/>
          <p:nvPr/>
        </p:nvSpPr>
        <p:spPr>
          <a:xfrm>
            <a:off x="6280190" y="4037528"/>
            <a:ext cx="510302" cy="510302"/>
          </a:xfrm>
          <a:prstGeom prst="roundRect">
            <a:avLst>
              <a:gd name="adj" fmla="val 6667"/>
            </a:avLst>
          </a:prstGeom>
          <a:solidFill>
            <a:schemeClr val="accent6">
              <a:lumMod val="75000"/>
            </a:schemeClr>
          </a:solidFill>
          <a:ln/>
        </p:spPr>
        <p:txBody>
          <a:bodyPr/>
          <a:lstStyle/>
          <a:p>
            <a:endParaRPr lang="x-none"/>
          </a:p>
        </p:txBody>
      </p:sp>
      <p:sp>
        <p:nvSpPr>
          <p:cNvPr id="12" name="Text 9"/>
          <p:cNvSpPr/>
          <p:nvPr/>
        </p:nvSpPr>
        <p:spPr>
          <a:xfrm>
            <a:off x="6365260" y="4131455"/>
            <a:ext cx="340162" cy="425291"/>
          </a:xfrm>
          <a:prstGeom prst="rect">
            <a:avLst/>
          </a:prstGeom>
          <a:noFill/>
          <a:ln/>
        </p:spPr>
        <p:txBody>
          <a:bodyPr wrap="none" lIns="0" tIns="0" rIns="0" bIns="0" rtlCol="0" anchor="t"/>
          <a:lstStyle/>
          <a:p>
            <a:pPr marL="0" indent="0" algn="ctr">
              <a:lnSpc>
                <a:spcPts val="2650"/>
              </a:lnSpc>
              <a:buNone/>
            </a:pPr>
            <a:r>
              <a:rPr lang="en-US" sz="2650" b="1" dirty="0">
                <a:solidFill>
                  <a:schemeClr val="accent4">
                    <a:lumMod val="60000"/>
                    <a:lumOff val="40000"/>
                  </a:schemeClr>
                </a:solidFill>
                <a:latin typeface="Noto Serif HK Bold" pitchFamily="34" charset="0"/>
                <a:ea typeface="Noto Serif HK Bold" pitchFamily="34" charset="-122"/>
                <a:cs typeface="Noto Serif HK Bold" pitchFamily="34" charset="-120"/>
              </a:rPr>
              <a:t>2</a:t>
            </a:r>
            <a:endParaRPr lang="en-US" sz="2650" dirty="0">
              <a:solidFill>
                <a:schemeClr val="accent4">
                  <a:lumMod val="60000"/>
                  <a:lumOff val="40000"/>
                </a:schemeClr>
              </a:solidFill>
            </a:endParaRPr>
          </a:p>
        </p:txBody>
      </p:sp>
      <p:sp>
        <p:nvSpPr>
          <p:cNvPr id="13" name="Text 10"/>
          <p:cNvSpPr/>
          <p:nvPr/>
        </p:nvSpPr>
        <p:spPr>
          <a:xfrm>
            <a:off x="7669411" y="4115395"/>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Κέντρο Τουρισμού</a:t>
            </a:r>
            <a:endParaRPr lang="en-US" sz="2200" dirty="0">
              <a:solidFill>
                <a:schemeClr val="accent4">
                  <a:lumMod val="20000"/>
                  <a:lumOff val="80000"/>
                </a:schemeClr>
              </a:solidFill>
            </a:endParaRPr>
          </a:p>
        </p:txBody>
      </p:sp>
      <p:sp>
        <p:nvSpPr>
          <p:cNvPr id="14" name="Text 11"/>
          <p:cNvSpPr/>
          <p:nvPr/>
        </p:nvSpPr>
        <p:spPr>
          <a:xfrm>
            <a:off x="7669411" y="4605814"/>
            <a:ext cx="6167199"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Επίσκεψη στον Λιθότοπο</a:t>
            </a:r>
            <a:endParaRPr lang="en-US" sz="1750" dirty="0">
              <a:solidFill>
                <a:schemeClr val="accent4">
                  <a:lumMod val="20000"/>
                  <a:lumOff val="80000"/>
                </a:schemeClr>
              </a:solidFill>
            </a:endParaRPr>
          </a:p>
        </p:txBody>
      </p:sp>
      <p:sp>
        <p:nvSpPr>
          <p:cNvPr id="15" name="Shape 12"/>
          <p:cNvSpPr/>
          <p:nvPr/>
        </p:nvSpPr>
        <p:spPr>
          <a:xfrm>
            <a:off x="6760012" y="5662255"/>
            <a:ext cx="680442" cy="30480"/>
          </a:xfrm>
          <a:prstGeom prst="roundRect">
            <a:avLst>
              <a:gd name="adj" fmla="val 111628"/>
            </a:avLst>
          </a:prstGeom>
          <a:solidFill>
            <a:schemeClr val="accent6">
              <a:lumMod val="75000"/>
            </a:schemeClr>
          </a:solidFill>
          <a:ln/>
        </p:spPr>
        <p:txBody>
          <a:bodyPr/>
          <a:lstStyle/>
          <a:p>
            <a:endParaRPr lang="x-none"/>
          </a:p>
        </p:txBody>
      </p:sp>
      <p:sp>
        <p:nvSpPr>
          <p:cNvPr id="16" name="Shape 13"/>
          <p:cNvSpPr/>
          <p:nvPr/>
        </p:nvSpPr>
        <p:spPr>
          <a:xfrm>
            <a:off x="6280190" y="5422344"/>
            <a:ext cx="510302" cy="510302"/>
          </a:xfrm>
          <a:prstGeom prst="roundRect">
            <a:avLst>
              <a:gd name="adj" fmla="val 6667"/>
            </a:avLst>
          </a:prstGeom>
          <a:solidFill>
            <a:schemeClr val="accent6">
              <a:lumMod val="75000"/>
            </a:schemeClr>
          </a:solidFill>
          <a:ln/>
        </p:spPr>
        <p:txBody>
          <a:bodyPr/>
          <a:lstStyle/>
          <a:p>
            <a:endParaRPr lang="x-none"/>
          </a:p>
        </p:txBody>
      </p:sp>
      <p:sp>
        <p:nvSpPr>
          <p:cNvPr id="17" name="Text 14"/>
          <p:cNvSpPr/>
          <p:nvPr/>
        </p:nvSpPr>
        <p:spPr>
          <a:xfrm>
            <a:off x="6365260" y="5512773"/>
            <a:ext cx="340162" cy="425291"/>
          </a:xfrm>
          <a:prstGeom prst="rect">
            <a:avLst/>
          </a:prstGeom>
          <a:noFill/>
          <a:ln/>
        </p:spPr>
        <p:txBody>
          <a:bodyPr wrap="none" lIns="0" tIns="0" rIns="0" bIns="0" rtlCol="0" anchor="t"/>
          <a:lstStyle/>
          <a:p>
            <a:pPr marL="0" indent="0" algn="ctr">
              <a:lnSpc>
                <a:spcPts val="2650"/>
              </a:lnSpc>
              <a:buNone/>
            </a:pPr>
            <a:r>
              <a:rPr lang="en-US" sz="2650" b="1" dirty="0">
                <a:solidFill>
                  <a:schemeClr val="accent4">
                    <a:lumMod val="60000"/>
                    <a:lumOff val="40000"/>
                  </a:schemeClr>
                </a:solidFill>
                <a:latin typeface="Noto Serif HK Bold" pitchFamily="34" charset="0"/>
                <a:ea typeface="Noto Serif HK Bold" pitchFamily="34" charset="-122"/>
                <a:cs typeface="Noto Serif HK Bold" pitchFamily="34" charset="-120"/>
              </a:rPr>
              <a:t>3</a:t>
            </a:r>
            <a:endParaRPr lang="en-US" sz="2650" dirty="0">
              <a:solidFill>
                <a:schemeClr val="accent4">
                  <a:lumMod val="60000"/>
                  <a:lumOff val="40000"/>
                </a:schemeClr>
              </a:solidFill>
            </a:endParaRPr>
          </a:p>
        </p:txBody>
      </p:sp>
      <p:sp>
        <p:nvSpPr>
          <p:cNvPr id="18" name="Text 15"/>
          <p:cNvSpPr/>
          <p:nvPr/>
        </p:nvSpPr>
        <p:spPr>
          <a:xfrm>
            <a:off x="7669411" y="550021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Φάρμα Βουβαλιών</a:t>
            </a:r>
            <a:endParaRPr lang="en-US" sz="2200" dirty="0">
              <a:solidFill>
                <a:schemeClr val="accent4">
                  <a:lumMod val="20000"/>
                  <a:lumOff val="80000"/>
                </a:schemeClr>
              </a:solidFill>
            </a:endParaRPr>
          </a:p>
        </p:txBody>
      </p:sp>
      <p:sp>
        <p:nvSpPr>
          <p:cNvPr id="19" name="Text 16"/>
          <p:cNvSpPr/>
          <p:nvPr/>
        </p:nvSpPr>
        <p:spPr>
          <a:xfrm>
            <a:off x="7669411" y="5990630"/>
            <a:ext cx="6167199"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Γνωριμία με τα βουβάλια και δοκιμή προϊόντων</a:t>
            </a:r>
            <a:endParaRPr lang="en-US" sz="1750" dirty="0">
              <a:solidFill>
                <a:schemeClr val="accent4">
                  <a:lumMod val="20000"/>
                  <a:lumOff val="80000"/>
                </a:schemeClr>
              </a:solidFill>
            </a:endParaRPr>
          </a:p>
        </p:txBody>
      </p:sp>
      <p:sp>
        <p:nvSpPr>
          <p:cNvPr id="20" name="Text 17"/>
          <p:cNvSpPr/>
          <p:nvPr/>
        </p:nvSpPr>
        <p:spPr>
          <a:xfrm>
            <a:off x="6280190" y="6608683"/>
            <a:ext cx="7556421"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Στις 20 Νοεμβρίου 2025 ανακαλύψαμε τα είδη ψαριών της περιοχής, ιδιαίτερα</a:t>
            </a:r>
            <a:r>
              <a:rPr lang="el-GR" sz="1750">
                <a:solidFill>
                  <a:schemeClr val="accent4">
                    <a:lumMod val="20000"/>
                    <a:lumOff val="80000"/>
                  </a:schemeClr>
                </a:solidFill>
                <a:latin typeface="Noto Serif HK" pitchFamily="34" charset="0"/>
                <a:ea typeface="Noto Serif HK" pitchFamily="34" charset="-122"/>
                <a:cs typeface="Noto Serif HK" pitchFamily="34" charset="-120"/>
              </a:rPr>
              <a:t> το </a:t>
            </a:r>
            <a:r>
              <a:rPr lang="en-US" sz="1750">
                <a:solidFill>
                  <a:schemeClr val="accent4">
                    <a:lumMod val="20000"/>
                    <a:lumOff val="80000"/>
                  </a:schemeClr>
                </a:solidFill>
                <a:latin typeface="Noto Serif HK" pitchFamily="34" charset="0"/>
                <a:ea typeface="Noto Serif HK" pitchFamily="34" charset="-122"/>
                <a:cs typeface="Noto Serif HK" pitchFamily="34" charset="-120"/>
              </a:rPr>
              <a:t>χαρα</a:t>
            </a:r>
            <a:r>
              <a:rPr lang="en-US" sz="1750" dirty="0" err="1">
                <a:solidFill>
                  <a:schemeClr val="accent4">
                    <a:lumMod val="20000"/>
                    <a:lumOff val="80000"/>
                  </a:schemeClr>
                </a:solidFill>
                <a:latin typeface="Noto Serif HK" pitchFamily="34" charset="0"/>
                <a:ea typeface="Noto Serif HK" pitchFamily="34" charset="-122"/>
                <a:cs typeface="Noto Serif HK" pitchFamily="34" charset="-120"/>
              </a:rPr>
              <a:t>κτηριστικό</a:t>
            </a: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 γριβάδι της Κερκίνης.</a:t>
            </a:r>
            <a:endParaRPr lang="en-US" sz="1750" dirty="0">
              <a:solidFill>
                <a:schemeClr val="accent4">
                  <a:lumMod val="20000"/>
                  <a:lumOff val="80000"/>
                </a:schemeClr>
              </a:solidFill>
            </a:endParaRPr>
          </a:p>
        </p:txBody>
      </p:sp>
      <p:pic>
        <p:nvPicPr>
          <p:cNvPr id="22" name="Εικόνα 21" descr="Εικόνα που περιέχει εξωτερικός χώρος/ύπαιθρος, σύννεφο, βουνό, χορτάρι&#10;&#10;Το περιεχόμενο που δημιουργείται από AI ενδέχεται να είναι εσφαλμένο.">
            <a:extLst>
              <a:ext uri="{FF2B5EF4-FFF2-40B4-BE49-F238E27FC236}">
                <a16:creationId xmlns:a16="http://schemas.microsoft.com/office/drawing/2014/main" xmlns="" id="{2BF1B321-D700-297F-6175-7F20BC5FB4A8}"/>
              </a:ext>
            </a:extLst>
          </p:cNvPr>
          <p:cNvPicPr>
            <a:picLocks noChangeAspect="1"/>
          </p:cNvPicPr>
          <p:nvPr/>
        </p:nvPicPr>
        <p:blipFill>
          <a:blip r:embed="rId3"/>
          <a:stretch>
            <a:fillRect/>
          </a:stretch>
        </p:blipFill>
        <p:spPr>
          <a:xfrm>
            <a:off x="0" y="0"/>
            <a:ext cx="5521124" cy="822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6DF52233-ABDA-E73B-E0F1-BA5D450D4F9C}"/>
              </a:ext>
            </a:extLst>
          </p:cNvPr>
          <p:cNvSpPr txBox="1"/>
          <p:nvPr/>
        </p:nvSpPr>
        <p:spPr>
          <a:xfrm>
            <a:off x="0" y="0"/>
            <a:ext cx="14630400" cy="8229600"/>
          </a:xfrm>
          <a:prstGeom prst="rect">
            <a:avLst/>
          </a:prstGeom>
          <a:solidFill>
            <a:srgbClr val="5CAF45"/>
          </a:solidFill>
        </p:spPr>
        <p:txBody>
          <a:bodyPr wrap="square" rtlCol="0">
            <a:spAutoFit/>
          </a:bodyPr>
          <a:lstStyle/>
          <a:p>
            <a:endParaRPr lang="x-none" dirty="0"/>
          </a:p>
        </p:txBody>
      </p:sp>
      <p:sp>
        <p:nvSpPr>
          <p:cNvPr id="2" name="Text 0"/>
          <p:cNvSpPr/>
          <p:nvPr/>
        </p:nvSpPr>
        <p:spPr>
          <a:xfrm>
            <a:off x="793790" y="911185"/>
            <a:ext cx="7500580" cy="708779"/>
          </a:xfrm>
          <a:prstGeom prst="rect">
            <a:avLst/>
          </a:prstGeom>
          <a:noFill/>
          <a:ln/>
        </p:spPr>
        <p:txBody>
          <a:bodyPr wrap="none" lIns="0" tIns="0" rIns="0" bIns="0" rtlCol="0" anchor="t"/>
          <a:lstStyle/>
          <a:p>
            <a:pPr indent="0">
              <a:lnSpc>
                <a:spcPts val="5550"/>
              </a:lnSpc>
              <a:buNone/>
            </a:pPr>
            <a:r>
              <a:rPr lang="en-US" sz="4450" b="1" dirty="0">
                <a:solidFill>
                  <a:schemeClr val="accent4">
                    <a:lumMod val="20000"/>
                    <a:lumOff val="80000"/>
                  </a:schemeClr>
                </a:solidFill>
                <a:latin typeface="Noto Serif HK Bold" pitchFamily="34" charset="0"/>
                <a:ea typeface="Noto Serif HK Bold" pitchFamily="34" charset="-122"/>
              </a:rPr>
              <a:t>Συνεργασίες &amp; Επισκέψεις</a:t>
            </a:r>
          </a:p>
        </p:txBody>
      </p:sp>
      <p:sp>
        <p:nvSpPr>
          <p:cNvPr id="3" name="Shape 1"/>
          <p:cNvSpPr/>
          <p:nvPr/>
        </p:nvSpPr>
        <p:spPr>
          <a:xfrm>
            <a:off x="1140977" y="2300407"/>
            <a:ext cx="6067663" cy="226814"/>
          </a:xfrm>
          <a:prstGeom prst="roundRect">
            <a:avLst>
              <a:gd name="adj" fmla="val 15001"/>
            </a:avLst>
          </a:prstGeom>
          <a:solidFill>
            <a:schemeClr val="accent6">
              <a:lumMod val="75000"/>
            </a:schemeClr>
          </a:solidFill>
          <a:ln/>
        </p:spPr>
        <p:txBody>
          <a:bodyPr/>
          <a:lstStyle/>
          <a:p>
            <a:endParaRPr lang="x-none"/>
          </a:p>
        </p:txBody>
      </p:sp>
      <p:sp>
        <p:nvSpPr>
          <p:cNvPr id="4" name="Shape 2"/>
          <p:cNvSpPr/>
          <p:nvPr/>
        </p:nvSpPr>
        <p:spPr>
          <a:xfrm>
            <a:off x="517872" y="2089102"/>
            <a:ext cx="680442" cy="680442"/>
          </a:xfrm>
          <a:prstGeom prst="roundRect">
            <a:avLst>
              <a:gd name="adj" fmla="val 67192"/>
            </a:avLst>
          </a:prstGeom>
          <a:solidFill>
            <a:schemeClr val="accent6">
              <a:lumMod val="75000"/>
            </a:schemeClr>
          </a:solidFill>
          <a:ln/>
        </p:spPr>
        <p:txBody>
          <a:bodyPr/>
          <a:lstStyle/>
          <a:p>
            <a:endParaRPr lang="x-none" dirty="0"/>
          </a:p>
        </p:txBody>
      </p:sp>
      <p:pic>
        <p:nvPicPr>
          <p:cNvPr id="5"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0861" y="2243613"/>
            <a:ext cx="340162" cy="340162"/>
          </a:xfrm>
          <a:prstGeom prst="rect">
            <a:avLst/>
          </a:prstGeom>
        </p:spPr>
      </p:pic>
      <p:sp>
        <p:nvSpPr>
          <p:cNvPr id="6" name="Text 3"/>
          <p:cNvSpPr/>
          <p:nvPr/>
        </p:nvSpPr>
        <p:spPr>
          <a:xfrm>
            <a:off x="1031023" y="28532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Τοπικοί Παραγωγοί</a:t>
            </a:r>
            <a:endParaRPr lang="en-US" sz="2200" dirty="0">
              <a:solidFill>
                <a:schemeClr val="accent4">
                  <a:lumMod val="20000"/>
                  <a:lumOff val="80000"/>
                </a:schemeClr>
              </a:solidFill>
            </a:endParaRPr>
          </a:p>
        </p:txBody>
      </p:sp>
      <p:sp>
        <p:nvSpPr>
          <p:cNvPr id="7" name="Text 4"/>
          <p:cNvSpPr/>
          <p:nvPr/>
        </p:nvSpPr>
        <p:spPr>
          <a:xfrm>
            <a:off x="1031023" y="3203288"/>
            <a:ext cx="5954316" cy="725805"/>
          </a:xfrm>
          <a:prstGeom prst="rect">
            <a:avLst/>
          </a:prstGeom>
          <a:noFill/>
          <a:ln/>
        </p:spPr>
        <p:txBody>
          <a:bodyPr wrap="squar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Συνεργασία με αγροτικές μονάδες και εργαστήρια παραδοσιακών προϊόντων</a:t>
            </a:r>
            <a:endParaRPr lang="en-US" sz="1750" dirty="0">
              <a:solidFill>
                <a:schemeClr val="accent4">
                  <a:lumMod val="20000"/>
                  <a:lumOff val="80000"/>
                </a:schemeClr>
              </a:solidFill>
            </a:endParaRPr>
          </a:p>
        </p:txBody>
      </p:sp>
      <p:sp>
        <p:nvSpPr>
          <p:cNvPr id="8" name="Shape 5"/>
          <p:cNvSpPr/>
          <p:nvPr/>
        </p:nvSpPr>
        <p:spPr>
          <a:xfrm>
            <a:off x="8052376" y="2315916"/>
            <a:ext cx="6067782" cy="226814"/>
          </a:xfrm>
          <a:prstGeom prst="roundRect">
            <a:avLst>
              <a:gd name="adj" fmla="val 15001"/>
            </a:avLst>
          </a:prstGeom>
          <a:solidFill>
            <a:schemeClr val="accent6">
              <a:lumMod val="75000"/>
            </a:schemeClr>
          </a:solidFill>
          <a:ln/>
        </p:spPr>
        <p:txBody>
          <a:bodyPr/>
          <a:lstStyle/>
          <a:p>
            <a:endParaRPr lang="x-none"/>
          </a:p>
        </p:txBody>
      </p:sp>
      <p:sp>
        <p:nvSpPr>
          <p:cNvPr id="9" name="Shape 6"/>
          <p:cNvSpPr/>
          <p:nvPr/>
        </p:nvSpPr>
        <p:spPr>
          <a:xfrm>
            <a:off x="7428548" y="2096480"/>
            <a:ext cx="680442" cy="680442"/>
          </a:xfrm>
          <a:prstGeom prst="roundRect">
            <a:avLst>
              <a:gd name="adj" fmla="val 67192"/>
            </a:avLst>
          </a:prstGeom>
          <a:solidFill>
            <a:schemeClr val="accent6">
              <a:lumMod val="75000"/>
            </a:schemeClr>
          </a:solidFill>
          <a:ln/>
        </p:spPr>
        <p:txBody>
          <a:bodyPr/>
          <a:lstStyle/>
          <a:p>
            <a:endParaRPr lang="x-none"/>
          </a:p>
        </p:txBody>
      </p:sp>
      <p:pic>
        <p:nvPicPr>
          <p:cNvPr id="10" name="Image 1" descr="preencoded.png"/>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598688" y="2243673"/>
            <a:ext cx="340162" cy="340162"/>
          </a:xfrm>
          <a:prstGeom prst="rect">
            <a:avLst/>
          </a:prstGeom>
        </p:spPr>
      </p:pic>
      <p:sp>
        <p:nvSpPr>
          <p:cNvPr id="11" name="Text 7"/>
          <p:cNvSpPr/>
          <p:nvPr/>
        </p:nvSpPr>
        <p:spPr>
          <a:xfrm>
            <a:off x="8016362" y="2848958"/>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ΚΕΠΕΑ Πορόιων</a:t>
            </a:r>
            <a:endParaRPr lang="en-US" sz="2200" dirty="0">
              <a:solidFill>
                <a:schemeClr val="accent4">
                  <a:lumMod val="20000"/>
                  <a:lumOff val="80000"/>
                </a:schemeClr>
              </a:solidFill>
            </a:endParaRPr>
          </a:p>
        </p:txBody>
      </p:sp>
      <p:sp>
        <p:nvSpPr>
          <p:cNvPr id="12" name="Text 8"/>
          <p:cNvSpPr/>
          <p:nvPr/>
        </p:nvSpPr>
        <p:spPr>
          <a:xfrm>
            <a:off x="8016362" y="3207544"/>
            <a:ext cx="5954435"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Επίσκεψη στις 12 Ιανουαρίου 2026</a:t>
            </a:r>
            <a:endParaRPr lang="en-US" sz="1750" dirty="0">
              <a:solidFill>
                <a:schemeClr val="accent4">
                  <a:lumMod val="20000"/>
                  <a:lumOff val="80000"/>
                </a:schemeClr>
              </a:solidFill>
            </a:endParaRPr>
          </a:p>
        </p:txBody>
      </p:sp>
      <p:sp>
        <p:nvSpPr>
          <p:cNvPr id="13" name="Shape 9"/>
          <p:cNvSpPr/>
          <p:nvPr/>
        </p:nvSpPr>
        <p:spPr>
          <a:xfrm>
            <a:off x="1133951" y="5387698"/>
            <a:ext cx="6067663" cy="226814"/>
          </a:xfrm>
          <a:prstGeom prst="roundRect">
            <a:avLst>
              <a:gd name="adj" fmla="val 15001"/>
            </a:avLst>
          </a:prstGeom>
          <a:solidFill>
            <a:schemeClr val="accent6">
              <a:lumMod val="75000"/>
            </a:schemeClr>
          </a:solidFill>
          <a:ln/>
        </p:spPr>
        <p:txBody>
          <a:bodyPr/>
          <a:lstStyle/>
          <a:p>
            <a:endParaRPr lang="x-none"/>
          </a:p>
        </p:txBody>
      </p:sp>
      <p:sp>
        <p:nvSpPr>
          <p:cNvPr id="14" name="Shape 10"/>
          <p:cNvSpPr/>
          <p:nvPr/>
        </p:nvSpPr>
        <p:spPr>
          <a:xfrm>
            <a:off x="510242" y="5160943"/>
            <a:ext cx="680442" cy="680442"/>
          </a:xfrm>
          <a:prstGeom prst="roundRect">
            <a:avLst>
              <a:gd name="adj" fmla="val 67192"/>
            </a:avLst>
          </a:prstGeom>
          <a:solidFill>
            <a:schemeClr val="accent6">
              <a:lumMod val="75000"/>
            </a:schemeClr>
          </a:solidFill>
          <a:ln/>
        </p:spPr>
        <p:txBody>
          <a:bodyPr/>
          <a:lstStyle/>
          <a:p>
            <a:endParaRPr lang="x-none"/>
          </a:p>
        </p:txBody>
      </p:sp>
      <p:pic>
        <p:nvPicPr>
          <p:cNvPr id="15" name="Image 2"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88012" y="5331082"/>
            <a:ext cx="340162" cy="340162"/>
          </a:xfrm>
          <a:prstGeom prst="rect">
            <a:avLst/>
          </a:prstGeom>
        </p:spPr>
      </p:pic>
      <p:sp>
        <p:nvSpPr>
          <p:cNvPr id="16" name="Text 11"/>
          <p:cNvSpPr/>
          <p:nvPr/>
        </p:nvSpPr>
        <p:spPr>
          <a:xfrm>
            <a:off x="1031023" y="593071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ΟΦΥΠΕΚΑ</a:t>
            </a:r>
            <a:endParaRPr lang="en-US" sz="2200" dirty="0">
              <a:solidFill>
                <a:schemeClr val="accent4">
                  <a:lumMod val="20000"/>
                  <a:lumOff val="80000"/>
                </a:schemeClr>
              </a:solidFill>
            </a:endParaRPr>
          </a:p>
        </p:txBody>
      </p:sp>
      <p:sp>
        <p:nvSpPr>
          <p:cNvPr id="17" name="Text 12"/>
          <p:cNvSpPr/>
          <p:nvPr/>
        </p:nvSpPr>
        <p:spPr>
          <a:xfrm>
            <a:off x="1031023" y="6285041"/>
            <a:ext cx="5954316"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Βιωματικές δράσεις στο </a:t>
            </a:r>
            <a:r>
              <a:rPr lang="en-US" sz="1750" dirty="0" err="1">
                <a:solidFill>
                  <a:schemeClr val="accent4">
                    <a:lumMod val="20000"/>
                    <a:lumOff val="80000"/>
                  </a:schemeClr>
                </a:solidFill>
                <a:latin typeface="Noto Serif HK" pitchFamily="34" charset="0"/>
                <a:ea typeface="Noto Serif HK" pitchFamily="34" charset="-122"/>
                <a:cs typeface="Noto Serif HK" pitchFamily="34" charset="-120"/>
              </a:rPr>
              <a:t>σχολείο</a:t>
            </a: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 </a:t>
            </a:r>
            <a:r>
              <a:rPr lang="en-US" sz="1750" dirty="0" err="1">
                <a:solidFill>
                  <a:schemeClr val="accent4">
                    <a:lumMod val="20000"/>
                    <a:lumOff val="80000"/>
                  </a:schemeClr>
                </a:solidFill>
                <a:latin typeface="Noto Serif HK" pitchFamily="34" charset="0"/>
                <a:ea typeface="Noto Serif HK" pitchFamily="34" charset="-122"/>
                <a:cs typeface="Noto Serif HK" pitchFamily="34" charset="-120"/>
              </a:rPr>
              <a:t>μας</a:t>
            </a:r>
            <a:r>
              <a:rPr lang="el-GR" sz="1750" dirty="0">
                <a:solidFill>
                  <a:schemeClr val="accent4">
                    <a:lumMod val="20000"/>
                    <a:lumOff val="80000"/>
                  </a:schemeClr>
                </a:solidFill>
                <a:latin typeface="Noto Serif HK" pitchFamily="34" charset="0"/>
                <a:ea typeface="Noto Serif HK" pitchFamily="34" charset="-122"/>
                <a:cs typeface="Noto Serif HK" pitchFamily="34" charset="-120"/>
              </a:rPr>
              <a:t> 3/4/2026 στο χώρο του σχολείου </a:t>
            </a:r>
            <a:endParaRPr lang="en-US" sz="1750" dirty="0">
              <a:solidFill>
                <a:schemeClr val="accent4">
                  <a:lumMod val="20000"/>
                  <a:lumOff val="80000"/>
                </a:schemeClr>
              </a:solidFill>
            </a:endParaRPr>
          </a:p>
        </p:txBody>
      </p:sp>
      <p:sp>
        <p:nvSpPr>
          <p:cNvPr id="18" name="Shape 13"/>
          <p:cNvSpPr/>
          <p:nvPr/>
        </p:nvSpPr>
        <p:spPr>
          <a:xfrm>
            <a:off x="8052376" y="5387698"/>
            <a:ext cx="6067782" cy="226814"/>
          </a:xfrm>
          <a:prstGeom prst="roundRect">
            <a:avLst>
              <a:gd name="adj" fmla="val 15001"/>
            </a:avLst>
          </a:prstGeom>
          <a:solidFill>
            <a:schemeClr val="accent6">
              <a:lumMod val="75000"/>
            </a:schemeClr>
          </a:solidFill>
          <a:ln/>
        </p:spPr>
        <p:txBody>
          <a:bodyPr/>
          <a:lstStyle/>
          <a:p>
            <a:endParaRPr lang="x-none"/>
          </a:p>
        </p:txBody>
      </p:sp>
      <p:sp>
        <p:nvSpPr>
          <p:cNvPr id="19" name="Shape 14"/>
          <p:cNvSpPr/>
          <p:nvPr/>
        </p:nvSpPr>
        <p:spPr>
          <a:xfrm>
            <a:off x="7428488" y="5127216"/>
            <a:ext cx="680442" cy="680442"/>
          </a:xfrm>
          <a:prstGeom prst="roundRect">
            <a:avLst>
              <a:gd name="adj" fmla="val 67192"/>
            </a:avLst>
          </a:prstGeom>
          <a:solidFill>
            <a:schemeClr val="accent6">
              <a:lumMod val="75000"/>
            </a:schemeClr>
          </a:solidFill>
          <a:ln/>
        </p:spPr>
        <p:txBody>
          <a:bodyPr/>
          <a:lstStyle/>
          <a:p>
            <a:endParaRPr lang="x-none">
              <a:solidFill>
                <a:srgbClr val="FF0000"/>
              </a:solidFill>
            </a:endParaRPr>
          </a:p>
        </p:txBody>
      </p:sp>
      <p:pic>
        <p:nvPicPr>
          <p:cNvPr id="20" name="Image 3" descr="preencoded.png"/>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08357" y="5284288"/>
            <a:ext cx="340162" cy="340162"/>
          </a:xfrm>
          <a:prstGeom prst="rect">
            <a:avLst/>
          </a:prstGeom>
        </p:spPr>
      </p:pic>
      <p:sp>
        <p:nvSpPr>
          <p:cNvPr id="21" name="Text 15"/>
          <p:cNvSpPr/>
          <p:nvPr/>
        </p:nvSpPr>
        <p:spPr>
          <a:xfrm>
            <a:off x="8108990" y="5920741"/>
            <a:ext cx="2835235" cy="354330"/>
          </a:xfrm>
          <a:prstGeom prst="rect">
            <a:avLst/>
          </a:prstGeom>
          <a:noFill/>
          <a:ln/>
        </p:spPr>
        <p:txBody>
          <a:bodyPr wrap="none" lIns="0" tIns="0" rIns="0" bIns="0" rtlCol="0" anchor="t"/>
          <a:lstStyle/>
          <a:p>
            <a:pPr marL="0" indent="0" algn="l">
              <a:lnSpc>
                <a:spcPts val="2750"/>
              </a:lnSpc>
              <a:buNone/>
            </a:pPr>
            <a:r>
              <a:rPr lang="en-US" sz="2200" b="1" dirty="0">
                <a:solidFill>
                  <a:schemeClr val="accent4">
                    <a:lumMod val="20000"/>
                    <a:lumOff val="80000"/>
                  </a:schemeClr>
                </a:solidFill>
                <a:latin typeface="Noto Serif HK Bold" pitchFamily="34" charset="0"/>
                <a:ea typeface="Noto Serif HK Bold" pitchFamily="34" charset="-122"/>
                <a:cs typeface="Noto Serif HK Bold" pitchFamily="34" charset="-120"/>
              </a:rPr>
              <a:t>Τοπικός Ξεναγός</a:t>
            </a:r>
            <a:endParaRPr lang="en-US" sz="2200" dirty="0">
              <a:solidFill>
                <a:schemeClr val="accent4">
                  <a:lumMod val="20000"/>
                  <a:lumOff val="80000"/>
                </a:schemeClr>
              </a:solidFill>
            </a:endParaRPr>
          </a:p>
        </p:txBody>
      </p:sp>
      <p:sp>
        <p:nvSpPr>
          <p:cNvPr id="22" name="Text 16"/>
          <p:cNvSpPr/>
          <p:nvPr/>
        </p:nvSpPr>
        <p:spPr>
          <a:xfrm>
            <a:off x="8108930" y="6281536"/>
            <a:ext cx="5954435" cy="362903"/>
          </a:xfrm>
          <a:prstGeom prst="rect">
            <a:avLst/>
          </a:prstGeom>
          <a:noFill/>
          <a:ln/>
        </p:spPr>
        <p:txBody>
          <a:bodyPr wrap="none" lIns="0" tIns="0" rIns="0" bIns="0" rtlCol="0" anchor="t"/>
          <a:lstStyle/>
          <a:p>
            <a:pPr marL="0" indent="0" algn="l">
              <a:lnSpc>
                <a:spcPts val="2850"/>
              </a:lnSpc>
              <a:buNone/>
            </a:pP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Συνέντευξη με περιβαλλοντολόγο </a:t>
            </a:r>
            <a:r>
              <a:rPr lang="en-US" sz="1750" dirty="0" err="1">
                <a:solidFill>
                  <a:schemeClr val="accent4">
                    <a:lumMod val="20000"/>
                    <a:lumOff val="80000"/>
                  </a:schemeClr>
                </a:solidFill>
                <a:latin typeface="Noto Serif HK" pitchFamily="34" charset="0"/>
                <a:ea typeface="Noto Serif HK" pitchFamily="34" charset="-122"/>
                <a:cs typeface="Noto Serif HK" pitchFamily="34" charset="-120"/>
              </a:rPr>
              <a:t>στα</a:t>
            </a:r>
            <a:r>
              <a:rPr lang="en-US" sz="1750" dirty="0">
                <a:solidFill>
                  <a:schemeClr val="accent4">
                    <a:lumMod val="20000"/>
                    <a:lumOff val="80000"/>
                  </a:schemeClr>
                </a:solidFill>
                <a:latin typeface="Noto Serif HK" pitchFamily="34" charset="0"/>
                <a:ea typeface="Noto Serif HK" pitchFamily="34" charset="-122"/>
                <a:cs typeface="Noto Serif HK" pitchFamily="34" charset="-120"/>
              </a:rPr>
              <a:t> </a:t>
            </a:r>
            <a:r>
              <a:rPr lang="en-US" sz="1750" dirty="0" err="1">
                <a:solidFill>
                  <a:schemeClr val="accent4">
                    <a:lumMod val="20000"/>
                    <a:lumOff val="80000"/>
                  </a:schemeClr>
                </a:solidFill>
                <a:latin typeface="Noto Serif HK" pitchFamily="34" charset="0"/>
                <a:ea typeface="Noto Serif HK" pitchFamily="34" charset="-122"/>
                <a:cs typeface="Noto Serif HK" pitchFamily="34" charset="-120"/>
              </a:rPr>
              <a:t>Χρυσοχώραφα</a:t>
            </a:r>
            <a:r>
              <a:rPr lang="el-GR" sz="1750" dirty="0">
                <a:solidFill>
                  <a:schemeClr val="accent4">
                    <a:lumMod val="20000"/>
                    <a:lumOff val="80000"/>
                  </a:schemeClr>
                </a:solidFill>
                <a:latin typeface="Noto Serif HK" pitchFamily="34" charset="0"/>
                <a:ea typeface="Noto Serif HK" pitchFamily="34" charset="-122"/>
                <a:cs typeface="Noto Serif HK" pitchFamily="34" charset="-120"/>
              </a:rPr>
              <a:t> 27/3/2026</a:t>
            </a:r>
          </a:p>
          <a:p>
            <a:pPr marL="0" indent="0" algn="l">
              <a:lnSpc>
                <a:spcPts val="2850"/>
              </a:lnSpc>
              <a:buNone/>
            </a:pPr>
            <a:r>
              <a:rPr lang="el-GR" sz="1750" dirty="0">
                <a:solidFill>
                  <a:schemeClr val="accent4">
                    <a:lumMod val="20000"/>
                    <a:lumOff val="80000"/>
                  </a:schemeClr>
                </a:solidFill>
                <a:ea typeface="Noto Serif HK" pitchFamily="34" charset="-122"/>
              </a:rPr>
              <a:t>2/4/2026</a:t>
            </a:r>
            <a:endParaRPr lang="en-US" sz="1750" dirty="0">
              <a:solidFill>
                <a:schemeClr val="accent4">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0AF1D848-BE41-65CA-E3CD-ED64C0DC6BDD}"/>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p:cNvSpPr/>
          <p:nvPr/>
        </p:nvSpPr>
        <p:spPr>
          <a:xfrm>
            <a:off x="727234" y="571381"/>
            <a:ext cx="7672388" cy="649248"/>
          </a:xfrm>
          <a:prstGeom prst="rect">
            <a:avLst/>
          </a:prstGeom>
          <a:noFill/>
          <a:ln/>
        </p:spPr>
        <p:txBody>
          <a:bodyPr wrap="none" lIns="0" tIns="0" rIns="0" bIns="0" rtlCol="0" anchor="t"/>
          <a:lstStyle/>
          <a:p>
            <a:pPr marL="0" indent="0" algn="l">
              <a:lnSpc>
                <a:spcPts val="5100"/>
              </a:lnSpc>
              <a:buNone/>
            </a:pPr>
            <a:r>
              <a:rPr lang="en-US" sz="4450" b="1" dirty="0">
                <a:solidFill>
                  <a:schemeClr val="accent4">
                    <a:lumMod val="20000"/>
                    <a:lumOff val="80000"/>
                  </a:schemeClr>
                </a:solidFill>
                <a:latin typeface="Noto Serif HK Bold" pitchFamily="34" charset="0"/>
                <a:ea typeface="Noto Serif HK Bold" pitchFamily="34" charset="-122"/>
              </a:rPr>
              <a:t>Χρονοδιάγρα</a:t>
            </a:r>
            <a:r>
              <a:rPr lang="en-US" sz="4450" b="1" dirty="0" err="1">
                <a:solidFill>
                  <a:schemeClr val="accent4">
                    <a:lumMod val="20000"/>
                    <a:lumOff val="80000"/>
                  </a:schemeClr>
                </a:solidFill>
                <a:latin typeface="Noto Serif HK Bold" pitchFamily="34" charset="0"/>
                <a:ea typeface="Noto Serif HK Bold" pitchFamily="34" charset="-122"/>
              </a:rPr>
              <a:t>μμ</a:t>
            </a:r>
            <a:r>
              <a:rPr lang="en-US" sz="4450" b="1" dirty="0">
                <a:solidFill>
                  <a:schemeClr val="accent4">
                    <a:lumMod val="20000"/>
                    <a:lumOff val="80000"/>
                  </a:schemeClr>
                </a:solidFill>
                <a:latin typeface="Noto Serif HK Bold" pitchFamily="34" charset="0"/>
                <a:ea typeface="Noto Serif HK Bold" pitchFamily="34" charset="-122"/>
              </a:rPr>
              <a:t>α Υλοποίησης</a:t>
            </a:r>
          </a:p>
        </p:txBody>
      </p:sp>
      <p:sp>
        <p:nvSpPr>
          <p:cNvPr id="3" name="Shape 1"/>
          <p:cNvSpPr/>
          <p:nvPr/>
        </p:nvSpPr>
        <p:spPr>
          <a:xfrm>
            <a:off x="7303770" y="1636157"/>
            <a:ext cx="22860" cy="6025634"/>
          </a:xfrm>
          <a:prstGeom prst="roundRect">
            <a:avLst>
              <a:gd name="adj" fmla="val 136340"/>
            </a:avLst>
          </a:prstGeom>
          <a:solidFill>
            <a:srgbClr val="5CAF45"/>
          </a:solidFill>
          <a:ln/>
        </p:spPr>
        <p:txBody>
          <a:bodyPr/>
          <a:lstStyle/>
          <a:p>
            <a:endParaRPr lang="x-none"/>
          </a:p>
        </p:txBody>
      </p:sp>
      <p:sp>
        <p:nvSpPr>
          <p:cNvPr id="4" name="Shape 2"/>
          <p:cNvSpPr/>
          <p:nvPr/>
        </p:nvSpPr>
        <p:spPr>
          <a:xfrm>
            <a:off x="6714768" y="2455783"/>
            <a:ext cx="623292" cy="22860"/>
          </a:xfrm>
          <a:prstGeom prst="roundRect">
            <a:avLst>
              <a:gd name="adj" fmla="val 136340"/>
            </a:avLst>
          </a:prstGeom>
          <a:solidFill>
            <a:srgbClr val="5CAF45"/>
          </a:solidFill>
          <a:ln/>
        </p:spPr>
        <p:txBody>
          <a:bodyPr/>
          <a:lstStyle/>
          <a:p>
            <a:endParaRPr lang="x-none"/>
          </a:p>
        </p:txBody>
      </p:sp>
      <p:sp>
        <p:nvSpPr>
          <p:cNvPr id="5" name="Shape 3"/>
          <p:cNvSpPr/>
          <p:nvPr/>
        </p:nvSpPr>
        <p:spPr>
          <a:xfrm>
            <a:off x="7237333" y="2389346"/>
            <a:ext cx="155734" cy="155734"/>
          </a:xfrm>
          <a:prstGeom prst="roundRect">
            <a:avLst>
              <a:gd name="adj" fmla="val 293578"/>
            </a:avLst>
          </a:prstGeom>
          <a:solidFill>
            <a:schemeClr val="accent4">
              <a:lumMod val="60000"/>
              <a:lumOff val="40000"/>
            </a:schemeClr>
          </a:solidFill>
          <a:ln/>
        </p:spPr>
        <p:txBody>
          <a:bodyPr/>
          <a:lstStyle/>
          <a:p>
            <a:endParaRPr lang="x-none"/>
          </a:p>
        </p:txBody>
      </p:sp>
      <p:sp>
        <p:nvSpPr>
          <p:cNvPr id="6" name="Shape 4"/>
          <p:cNvSpPr/>
          <p:nvPr/>
        </p:nvSpPr>
        <p:spPr>
          <a:xfrm>
            <a:off x="727234" y="1636157"/>
            <a:ext cx="5964674" cy="1662232"/>
          </a:xfrm>
          <a:prstGeom prst="roundRect">
            <a:avLst>
              <a:gd name="adj" fmla="val 1875"/>
            </a:avLst>
          </a:prstGeom>
          <a:solidFill>
            <a:srgbClr val="5CAF45"/>
          </a:solidFill>
          <a:ln/>
        </p:spPr>
        <p:txBody>
          <a:bodyPr/>
          <a:lstStyle/>
          <a:p>
            <a:endParaRPr lang="x-none"/>
          </a:p>
        </p:txBody>
      </p:sp>
      <p:sp>
        <p:nvSpPr>
          <p:cNvPr id="7" name="Text 5"/>
          <p:cNvSpPr/>
          <p:nvPr/>
        </p:nvSpPr>
        <p:spPr>
          <a:xfrm>
            <a:off x="3886914" y="1843921"/>
            <a:ext cx="2597229" cy="324564"/>
          </a:xfrm>
          <a:prstGeom prst="rect">
            <a:avLst/>
          </a:prstGeom>
          <a:noFill/>
          <a:ln/>
        </p:spPr>
        <p:txBody>
          <a:bodyPr wrap="none" lIns="0" tIns="0" rIns="0" bIns="0" rtlCol="0" anchor="t"/>
          <a:lstStyle/>
          <a:p>
            <a:pPr marL="0" indent="0" algn="r">
              <a:lnSpc>
                <a:spcPts val="255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Νοέμβριος 2025</a:t>
            </a:r>
            <a:endParaRPr lang="en-US" sz="2000" dirty="0">
              <a:solidFill>
                <a:schemeClr val="accent4">
                  <a:lumMod val="20000"/>
                  <a:lumOff val="80000"/>
                </a:schemeClr>
              </a:solidFill>
            </a:endParaRPr>
          </a:p>
        </p:txBody>
      </p:sp>
      <p:sp>
        <p:nvSpPr>
          <p:cNvPr id="8" name="Text 6"/>
          <p:cNvSpPr/>
          <p:nvPr/>
        </p:nvSpPr>
        <p:spPr>
          <a:xfrm>
            <a:off x="934998" y="2293144"/>
            <a:ext cx="5549146" cy="664845"/>
          </a:xfrm>
          <a:prstGeom prst="rect">
            <a:avLst/>
          </a:prstGeom>
          <a:noFill/>
          <a:ln/>
        </p:spPr>
        <p:txBody>
          <a:bodyPr wrap="square" lIns="0" tIns="0" rIns="0" bIns="0" rtlCol="0" anchor="t"/>
          <a:lstStyle/>
          <a:p>
            <a:pPr marL="0" indent="0" algn="r">
              <a:lnSpc>
                <a:spcPts val="260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Σχεδιασμός, οργάνωση ομάδων και εκπαιδευτική επίσκεψη στη Λίμνη Κερκίνη</a:t>
            </a:r>
            <a:endParaRPr lang="en-US" sz="1600" dirty="0">
              <a:solidFill>
                <a:schemeClr val="accent4">
                  <a:lumMod val="20000"/>
                  <a:lumOff val="80000"/>
                </a:schemeClr>
              </a:solidFill>
            </a:endParaRPr>
          </a:p>
        </p:txBody>
      </p:sp>
      <p:sp>
        <p:nvSpPr>
          <p:cNvPr id="9" name="Shape 7"/>
          <p:cNvSpPr/>
          <p:nvPr/>
        </p:nvSpPr>
        <p:spPr>
          <a:xfrm>
            <a:off x="7292340" y="3702368"/>
            <a:ext cx="623292" cy="22860"/>
          </a:xfrm>
          <a:prstGeom prst="roundRect">
            <a:avLst>
              <a:gd name="adj" fmla="val 136340"/>
            </a:avLst>
          </a:prstGeom>
          <a:solidFill>
            <a:srgbClr val="5CAF45"/>
          </a:solidFill>
          <a:ln/>
        </p:spPr>
        <p:txBody>
          <a:bodyPr/>
          <a:lstStyle/>
          <a:p>
            <a:endParaRPr lang="x-none"/>
          </a:p>
        </p:txBody>
      </p:sp>
      <p:sp>
        <p:nvSpPr>
          <p:cNvPr id="10" name="Shape 8"/>
          <p:cNvSpPr/>
          <p:nvPr/>
        </p:nvSpPr>
        <p:spPr>
          <a:xfrm>
            <a:off x="7237333" y="3635931"/>
            <a:ext cx="155734" cy="155734"/>
          </a:xfrm>
          <a:prstGeom prst="roundRect">
            <a:avLst>
              <a:gd name="adj" fmla="val 293578"/>
            </a:avLst>
          </a:prstGeom>
          <a:solidFill>
            <a:schemeClr val="accent4">
              <a:lumMod val="60000"/>
              <a:lumOff val="40000"/>
            </a:schemeClr>
          </a:solidFill>
          <a:ln/>
        </p:spPr>
        <p:txBody>
          <a:bodyPr/>
          <a:lstStyle/>
          <a:p>
            <a:endParaRPr lang="x-none"/>
          </a:p>
        </p:txBody>
      </p:sp>
      <p:sp>
        <p:nvSpPr>
          <p:cNvPr id="11" name="Shape 9"/>
          <p:cNvSpPr/>
          <p:nvPr/>
        </p:nvSpPr>
        <p:spPr>
          <a:xfrm>
            <a:off x="7938492" y="2882741"/>
            <a:ext cx="5964674" cy="1662232"/>
          </a:xfrm>
          <a:prstGeom prst="roundRect">
            <a:avLst>
              <a:gd name="adj" fmla="val 1875"/>
            </a:avLst>
          </a:prstGeom>
          <a:solidFill>
            <a:srgbClr val="5CAF45"/>
          </a:solidFill>
          <a:ln/>
        </p:spPr>
        <p:txBody>
          <a:bodyPr/>
          <a:lstStyle/>
          <a:p>
            <a:endParaRPr lang="x-none"/>
          </a:p>
        </p:txBody>
      </p:sp>
      <p:sp>
        <p:nvSpPr>
          <p:cNvPr id="12" name="Text 10"/>
          <p:cNvSpPr/>
          <p:nvPr/>
        </p:nvSpPr>
        <p:spPr>
          <a:xfrm>
            <a:off x="8146256" y="3090505"/>
            <a:ext cx="2597229" cy="324564"/>
          </a:xfrm>
          <a:prstGeom prst="rect">
            <a:avLst/>
          </a:prstGeom>
          <a:noFill/>
          <a:ln/>
        </p:spPr>
        <p:txBody>
          <a:bodyPr wrap="none" lIns="0" tIns="0" rIns="0" bIns="0" rtlCol="0" anchor="t"/>
          <a:lstStyle/>
          <a:p>
            <a:pPr marL="0" indent="0" algn="l">
              <a:lnSpc>
                <a:spcPts val="255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Δεκέμβριος 2025</a:t>
            </a:r>
            <a:endParaRPr lang="en-US" sz="2000" dirty="0">
              <a:solidFill>
                <a:schemeClr val="accent4">
                  <a:lumMod val="20000"/>
                  <a:lumOff val="80000"/>
                </a:schemeClr>
              </a:solidFill>
            </a:endParaRPr>
          </a:p>
        </p:txBody>
      </p:sp>
      <p:sp>
        <p:nvSpPr>
          <p:cNvPr id="13" name="Text 11"/>
          <p:cNvSpPr/>
          <p:nvPr/>
        </p:nvSpPr>
        <p:spPr>
          <a:xfrm>
            <a:off x="8146256" y="3539728"/>
            <a:ext cx="5549146" cy="332423"/>
          </a:xfrm>
          <a:prstGeom prst="rect">
            <a:avLst/>
          </a:prstGeom>
          <a:noFill/>
          <a:ln/>
        </p:spPr>
        <p:txBody>
          <a:bodyPr wrap="none" lIns="0" tIns="0" rIns="0" bIns="0" rtlCol="0" anchor="t"/>
          <a:lstStyle/>
          <a:p>
            <a:pPr marL="0" indent="0" algn="l">
              <a:lnSpc>
                <a:spcPts val="260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Θεωρητική έρευνα και εκπόνηση εργασιών</a:t>
            </a:r>
            <a:endParaRPr lang="en-US" sz="1600" dirty="0">
              <a:solidFill>
                <a:schemeClr val="accent4">
                  <a:lumMod val="20000"/>
                  <a:lumOff val="80000"/>
                </a:schemeClr>
              </a:solidFill>
            </a:endParaRPr>
          </a:p>
        </p:txBody>
      </p:sp>
      <p:sp>
        <p:nvSpPr>
          <p:cNvPr id="14" name="Shape 12"/>
          <p:cNvSpPr/>
          <p:nvPr/>
        </p:nvSpPr>
        <p:spPr>
          <a:xfrm>
            <a:off x="6714768" y="4741188"/>
            <a:ext cx="623292" cy="22860"/>
          </a:xfrm>
          <a:prstGeom prst="roundRect">
            <a:avLst>
              <a:gd name="adj" fmla="val 136340"/>
            </a:avLst>
          </a:prstGeom>
          <a:solidFill>
            <a:srgbClr val="5CAF45"/>
          </a:solidFill>
          <a:ln/>
        </p:spPr>
        <p:txBody>
          <a:bodyPr/>
          <a:lstStyle/>
          <a:p>
            <a:endParaRPr lang="x-none"/>
          </a:p>
        </p:txBody>
      </p:sp>
      <p:sp>
        <p:nvSpPr>
          <p:cNvPr id="15" name="Shape 13"/>
          <p:cNvSpPr/>
          <p:nvPr/>
        </p:nvSpPr>
        <p:spPr>
          <a:xfrm>
            <a:off x="7237333" y="4674751"/>
            <a:ext cx="155734" cy="155734"/>
          </a:xfrm>
          <a:prstGeom prst="roundRect">
            <a:avLst>
              <a:gd name="adj" fmla="val 293578"/>
            </a:avLst>
          </a:prstGeom>
          <a:solidFill>
            <a:schemeClr val="accent4">
              <a:lumMod val="60000"/>
              <a:lumOff val="40000"/>
            </a:schemeClr>
          </a:solidFill>
          <a:ln/>
        </p:spPr>
        <p:txBody>
          <a:bodyPr/>
          <a:lstStyle/>
          <a:p>
            <a:endParaRPr lang="x-none"/>
          </a:p>
        </p:txBody>
      </p:sp>
      <p:sp>
        <p:nvSpPr>
          <p:cNvPr id="16" name="Shape 14"/>
          <p:cNvSpPr/>
          <p:nvPr/>
        </p:nvSpPr>
        <p:spPr>
          <a:xfrm>
            <a:off x="727234" y="3921562"/>
            <a:ext cx="5964674" cy="1662232"/>
          </a:xfrm>
          <a:prstGeom prst="roundRect">
            <a:avLst>
              <a:gd name="adj" fmla="val 1875"/>
            </a:avLst>
          </a:prstGeom>
          <a:solidFill>
            <a:srgbClr val="5CAF45"/>
          </a:solidFill>
          <a:ln/>
        </p:spPr>
        <p:txBody>
          <a:bodyPr/>
          <a:lstStyle/>
          <a:p>
            <a:endParaRPr lang="x-none"/>
          </a:p>
        </p:txBody>
      </p:sp>
      <p:sp>
        <p:nvSpPr>
          <p:cNvPr id="17" name="Text 15"/>
          <p:cNvSpPr/>
          <p:nvPr/>
        </p:nvSpPr>
        <p:spPr>
          <a:xfrm>
            <a:off x="3177897" y="4129326"/>
            <a:ext cx="3306247" cy="324564"/>
          </a:xfrm>
          <a:prstGeom prst="rect">
            <a:avLst/>
          </a:prstGeom>
          <a:noFill/>
          <a:ln/>
        </p:spPr>
        <p:txBody>
          <a:bodyPr wrap="none" lIns="0" tIns="0" rIns="0" bIns="0" rtlCol="0" anchor="t"/>
          <a:lstStyle/>
          <a:p>
            <a:pPr marL="0" indent="0" algn="r">
              <a:lnSpc>
                <a:spcPts val="255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Ιανουάριος-Μάρτιος 2026</a:t>
            </a:r>
            <a:endParaRPr lang="en-US" sz="2000" dirty="0">
              <a:solidFill>
                <a:schemeClr val="accent4">
                  <a:lumMod val="20000"/>
                  <a:lumOff val="80000"/>
                </a:schemeClr>
              </a:solidFill>
            </a:endParaRPr>
          </a:p>
        </p:txBody>
      </p:sp>
      <p:sp>
        <p:nvSpPr>
          <p:cNvPr id="18" name="Text 16"/>
          <p:cNvSpPr/>
          <p:nvPr/>
        </p:nvSpPr>
        <p:spPr>
          <a:xfrm>
            <a:off x="934998" y="4578548"/>
            <a:ext cx="5549146" cy="332423"/>
          </a:xfrm>
          <a:prstGeom prst="rect">
            <a:avLst/>
          </a:prstGeom>
          <a:noFill/>
          <a:ln/>
        </p:spPr>
        <p:txBody>
          <a:bodyPr wrap="none" lIns="0" tIns="0" rIns="0" bIns="0" rtlCol="0" anchor="t"/>
          <a:lstStyle/>
          <a:p>
            <a:pPr marL="0" indent="0" algn="r">
              <a:lnSpc>
                <a:spcPts val="260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Επισκέψεις ΚΕΠΕΑ και βιωματικές δράσεις ΟΦΥΠΕΚΑ</a:t>
            </a:r>
            <a:endParaRPr lang="en-US" sz="1600" dirty="0">
              <a:solidFill>
                <a:schemeClr val="accent4">
                  <a:lumMod val="20000"/>
                  <a:lumOff val="80000"/>
                </a:schemeClr>
              </a:solidFill>
            </a:endParaRPr>
          </a:p>
        </p:txBody>
      </p:sp>
      <p:sp>
        <p:nvSpPr>
          <p:cNvPr id="19" name="Shape 17"/>
          <p:cNvSpPr/>
          <p:nvPr/>
        </p:nvSpPr>
        <p:spPr>
          <a:xfrm>
            <a:off x="7292340" y="5780127"/>
            <a:ext cx="623292" cy="22860"/>
          </a:xfrm>
          <a:prstGeom prst="roundRect">
            <a:avLst>
              <a:gd name="adj" fmla="val 136340"/>
            </a:avLst>
          </a:prstGeom>
          <a:solidFill>
            <a:srgbClr val="5CAF45"/>
          </a:solidFill>
          <a:ln/>
        </p:spPr>
        <p:txBody>
          <a:bodyPr/>
          <a:lstStyle/>
          <a:p>
            <a:endParaRPr lang="x-none"/>
          </a:p>
        </p:txBody>
      </p:sp>
      <p:sp>
        <p:nvSpPr>
          <p:cNvPr id="20" name="Shape 18"/>
          <p:cNvSpPr/>
          <p:nvPr/>
        </p:nvSpPr>
        <p:spPr>
          <a:xfrm>
            <a:off x="7237333" y="5713690"/>
            <a:ext cx="155734" cy="155734"/>
          </a:xfrm>
          <a:prstGeom prst="roundRect">
            <a:avLst>
              <a:gd name="adj" fmla="val 293578"/>
            </a:avLst>
          </a:prstGeom>
          <a:solidFill>
            <a:schemeClr val="accent4">
              <a:lumMod val="60000"/>
              <a:lumOff val="40000"/>
            </a:schemeClr>
          </a:solidFill>
          <a:ln/>
        </p:spPr>
        <p:txBody>
          <a:bodyPr/>
          <a:lstStyle/>
          <a:p>
            <a:endParaRPr lang="x-none"/>
          </a:p>
        </p:txBody>
      </p:sp>
      <p:sp>
        <p:nvSpPr>
          <p:cNvPr id="21" name="Shape 19"/>
          <p:cNvSpPr/>
          <p:nvPr/>
        </p:nvSpPr>
        <p:spPr>
          <a:xfrm>
            <a:off x="7938492" y="4960501"/>
            <a:ext cx="5964674" cy="1662232"/>
          </a:xfrm>
          <a:prstGeom prst="roundRect">
            <a:avLst>
              <a:gd name="adj" fmla="val 1875"/>
            </a:avLst>
          </a:prstGeom>
          <a:solidFill>
            <a:srgbClr val="5CAF45"/>
          </a:solidFill>
          <a:ln/>
        </p:spPr>
        <p:txBody>
          <a:bodyPr/>
          <a:lstStyle/>
          <a:p>
            <a:endParaRPr lang="x-none"/>
          </a:p>
        </p:txBody>
      </p:sp>
      <p:sp>
        <p:nvSpPr>
          <p:cNvPr id="22" name="Text 20"/>
          <p:cNvSpPr/>
          <p:nvPr/>
        </p:nvSpPr>
        <p:spPr>
          <a:xfrm>
            <a:off x="8146256" y="5168265"/>
            <a:ext cx="2724031" cy="324564"/>
          </a:xfrm>
          <a:prstGeom prst="rect">
            <a:avLst/>
          </a:prstGeom>
          <a:noFill/>
          <a:ln/>
        </p:spPr>
        <p:txBody>
          <a:bodyPr wrap="none" lIns="0" tIns="0" rIns="0" bIns="0" rtlCol="0" anchor="t"/>
          <a:lstStyle/>
          <a:p>
            <a:pPr marL="0" indent="0" algn="l">
              <a:lnSpc>
                <a:spcPts val="255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Απρίλιος-Μάιος 2026</a:t>
            </a:r>
            <a:endParaRPr lang="en-US" sz="2000" dirty="0">
              <a:solidFill>
                <a:schemeClr val="accent4">
                  <a:lumMod val="20000"/>
                  <a:lumOff val="80000"/>
                </a:schemeClr>
              </a:solidFill>
            </a:endParaRPr>
          </a:p>
        </p:txBody>
      </p:sp>
      <p:sp>
        <p:nvSpPr>
          <p:cNvPr id="23" name="Text 21"/>
          <p:cNvSpPr/>
          <p:nvPr/>
        </p:nvSpPr>
        <p:spPr>
          <a:xfrm>
            <a:off x="8146256" y="5617488"/>
            <a:ext cx="5549146" cy="664845"/>
          </a:xfrm>
          <a:prstGeom prst="rect">
            <a:avLst/>
          </a:prstGeom>
          <a:noFill/>
          <a:ln/>
        </p:spPr>
        <p:txBody>
          <a:bodyPr wrap="square" lIns="0" tIns="0" rIns="0" bIns="0" rtlCol="0" anchor="t"/>
          <a:lstStyle/>
          <a:p>
            <a:pPr marL="0" indent="0" algn="l">
              <a:lnSpc>
                <a:spcPts val="260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Συνέντευξη με ξεναγό και καταγραφές στα</a:t>
            </a:r>
            <a:endParaRPr lang="en-US" sz="1600" dirty="0">
              <a:solidFill>
                <a:schemeClr val="accent4">
                  <a:lumMod val="20000"/>
                  <a:lumOff val="80000"/>
                </a:schemeClr>
              </a:solidFill>
            </a:endParaRPr>
          </a:p>
        </p:txBody>
      </p:sp>
      <p:sp>
        <p:nvSpPr>
          <p:cNvPr id="24" name="Shape 22"/>
          <p:cNvSpPr/>
          <p:nvPr/>
        </p:nvSpPr>
        <p:spPr>
          <a:xfrm>
            <a:off x="6714768" y="6819067"/>
            <a:ext cx="623292" cy="22860"/>
          </a:xfrm>
          <a:prstGeom prst="roundRect">
            <a:avLst>
              <a:gd name="adj" fmla="val 136340"/>
            </a:avLst>
          </a:prstGeom>
          <a:solidFill>
            <a:srgbClr val="5CAF45"/>
          </a:solidFill>
          <a:ln/>
        </p:spPr>
        <p:txBody>
          <a:bodyPr/>
          <a:lstStyle/>
          <a:p>
            <a:endParaRPr lang="x-none"/>
          </a:p>
        </p:txBody>
      </p:sp>
      <p:sp>
        <p:nvSpPr>
          <p:cNvPr id="25" name="Shape 23"/>
          <p:cNvSpPr/>
          <p:nvPr/>
        </p:nvSpPr>
        <p:spPr>
          <a:xfrm>
            <a:off x="7237333" y="6752630"/>
            <a:ext cx="155734" cy="155734"/>
          </a:xfrm>
          <a:prstGeom prst="roundRect">
            <a:avLst>
              <a:gd name="adj" fmla="val 293578"/>
            </a:avLst>
          </a:prstGeom>
          <a:solidFill>
            <a:schemeClr val="accent4">
              <a:lumMod val="60000"/>
              <a:lumOff val="40000"/>
            </a:schemeClr>
          </a:solidFill>
          <a:ln/>
        </p:spPr>
        <p:txBody>
          <a:bodyPr/>
          <a:lstStyle/>
          <a:p>
            <a:endParaRPr lang="x-none"/>
          </a:p>
        </p:txBody>
      </p:sp>
      <p:sp>
        <p:nvSpPr>
          <p:cNvPr id="26" name="Shape 24"/>
          <p:cNvSpPr/>
          <p:nvPr/>
        </p:nvSpPr>
        <p:spPr>
          <a:xfrm>
            <a:off x="727234" y="5999440"/>
            <a:ext cx="5964674" cy="1662232"/>
          </a:xfrm>
          <a:prstGeom prst="roundRect">
            <a:avLst>
              <a:gd name="adj" fmla="val 1875"/>
            </a:avLst>
          </a:prstGeom>
          <a:solidFill>
            <a:srgbClr val="5CAF45"/>
          </a:solidFill>
          <a:ln/>
        </p:spPr>
        <p:txBody>
          <a:bodyPr/>
          <a:lstStyle/>
          <a:p>
            <a:endParaRPr lang="x-none"/>
          </a:p>
        </p:txBody>
      </p:sp>
      <p:sp>
        <p:nvSpPr>
          <p:cNvPr id="27" name="Text 25"/>
          <p:cNvSpPr/>
          <p:nvPr/>
        </p:nvSpPr>
        <p:spPr>
          <a:xfrm>
            <a:off x="3886914" y="6207204"/>
            <a:ext cx="2597229" cy="324564"/>
          </a:xfrm>
          <a:prstGeom prst="rect">
            <a:avLst/>
          </a:prstGeom>
          <a:noFill/>
          <a:ln/>
        </p:spPr>
        <p:txBody>
          <a:bodyPr wrap="none" lIns="0" tIns="0" rIns="0" bIns="0" rtlCol="0" anchor="t"/>
          <a:lstStyle/>
          <a:p>
            <a:pPr marL="0" indent="0" algn="r">
              <a:lnSpc>
                <a:spcPts val="2550"/>
              </a:lnSpc>
              <a:buNone/>
            </a:pPr>
            <a:r>
              <a:rPr lang="en-US" sz="2000" b="1" dirty="0">
                <a:solidFill>
                  <a:schemeClr val="accent4">
                    <a:lumMod val="20000"/>
                    <a:lumOff val="80000"/>
                  </a:schemeClr>
                </a:solidFill>
                <a:latin typeface="Noto Serif HK Bold" pitchFamily="34" charset="0"/>
                <a:ea typeface="Noto Serif HK Bold" pitchFamily="34" charset="-122"/>
                <a:cs typeface="Noto Serif HK Bold" pitchFamily="34" charset="-120"/>
              </a:rPr>
              <a:t>Ιούνιος 2026</a:t>
            </a:r>
            <a:endParaRPr lang="en-US" sz="2000" dirty="0">
              <a:solidFill>
                <a:schemeClr val="accent4">
                  <a:lumMod val="20000"/>
                  <a:lumOff val="80000"/>
                </a:schemeClr>
              </a:solidFill>
            </a:endParaRPr>
          </a:p>
        </p:txBody>
      </p:sp>
      <p:sp>
        <p:nvSpPr>
          <p:cNvPr id="28" name="Text 26"/>
          <p:cNvSpPr/>
          <p:nvPr/>
        </p:nvSpPr>
        <p:spPr>
          <a:xfrm>
            <a:off x="934998" y="6656427"/>
            <a:ext cx="5549146" cy="664845"/>
          </a:xfrm>
          <a:prstGeom prst="rect">
            <a:avLst/>
          </a:prstGeom>
          <a:noFill/>
          <a:ln/>
        </p:spPr>
        <p:txBody>
          <a:bodyPr wrap="square" lIns="0" tIns="0" rIns="0" bIns="0" rtlCol="0" anchor="t"/>
          <a:lstStyle/>
          <a:p>
            <a:pPr marL="0" indent="0" algn="r">
              <a:lnSpc>
                <a:spcPts val="2600"/>
              </a:lnSpc>
              <a:buNone/>
            </a:pPr>
            <a:r>
              <a:rPr lang="en-US" sz="1600" dirty="0">
                <a:solidFill>
                  <a:schemeClr val="accent4">
                    <a:lumMod val="20000"/>
                    <a:lumOff val="80000"/>
                  </a:schemeClr>
                </a:solidFill>
                <a:latin typeface="Noto Serif HK" pitchFamily="34" charset="0"/>
                <a:ea typeface="Noto Serif HK" pitchFamily="34" charset="-122"/>
                <a:cs typeface="Noto Serif HK" pitchFamily="34" charset="-120"/>
              </a:rPr>
              <a:t>Ολοκλήρωση, παρουσιάσεις και διάχυση αποτελεσμάτων</a:t>
            </a:r>
            <a:endParaRPr lang="en-US" sz="1600" dirty="0">
              <a:solidFill>
                <a:schemeClr val="accent4">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E9E0EA-7265-884A-54E4-1228634287D7}"/>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xmlns="" id="{B2686341-5AB9-9E48-C55A-86B829240BA0}"/>
              </a:ext>
            </a:extLst>
          </p:cNvPr>
          <p:cNvSpPr txBox="1"/>
          <p:nvPr/>
        </p:nvSpPr>
        <p:spPr>
          <a:xfrm>
            <a:off x="0" y="0"/>
            <a:ext cx="14630400" cy="8229600"/>
          </a:xfrm>
          <a:prstGeom prst="rect">
            <a:avLst/>
          </a:prstGeom>
          <a:solidFill>
            <a:schemeClr val="accent6">
              <a:lumMod val="60000"/>
              <a:lumOff val="40000"/>
            </a:schemeClr>
          </a:solidFill>
        </p:spPr>
        <p:txBody>
          <a:bodyPr wrap="square" rtlCol="0">
            <a:spAutoFit/>
          </a:bodyPr>
          <a:lstStyle/>
          <a:p>
            <a:endParaRPr lang="x-none" dirty="0"/>
          </a:p>
        </p:txBody>
      </p:sp>
      <p:sp>
        <p:nvSpPr>
          <p:cNvPr id="2" name="Text 0">
            <a:extLst>
              <a:ext uri="{FF2B5EF4-FFF2-40B4-BE49-F238E27FC236}">
                <a16:creationId xmlns:a16="http://schemas.microsoft.com/office/drawing/2014/main" xmlns="" id="{1AD2B907-DA50-041D-3144-487DA7901DD0}"/>
              </a:ext>
            </a:extLst>
          </p:cNvPr>
          <p:cNvSpPr/>
          <p:nvPr/>
        </p:nvSpPr>
        <p:spPr>
          <a:xfrm>
            <a:off x="365503" y="317659"/>
            <a:ext cx="6477357" cy="644366"/>
          </a:xfrm>
          <a:prstGeom prst="rect">
            <a:avLst/>
          </a:prstGeom>
          <a:noFill/>
          <a:ln/>
        </p:spPr>
        <p:txBody>
          <a:bodyPr wrap="none" lIns="0" tIns="0" rIns="0" bIns="0" rtlCol="0" anchor="t"/>
          <a:lstStyle/>
          <a:p>
            <a:pPr>
              <a:lnSpc>
                <a:spcPts val="4150"/>
              </a:lnSpc>
            </a:pPr>
            <a:r>
              <a:rPr lang="el-GR" sz="4400" b="1" dirty="0">
                <a:solidFill>
                  <a:schemeClr val="accent4">
                    <a:lumMod val="20000"/>
                    <a:lumOff val="80000"/>
                  </a:schemeClr>
                </a:solidFill>
                <a:latin typeface="Noto Serif HK Bold" pitchFamily="34" charset="0"/>
                <a:ea typeface="Noto Serif HK Bold" pitchFamily="34" charset="-122"/>
              </a:rPr>
              <a:t>«Μαθαίνουμε από τη Φύση: Τοπικά Προϊόντα,</a:t>
            </a:r>
            <a:endParaRPr lang="en-US" sz="4400" b="1" dirty="0">
              <a:solidFill>
                <a:schemeClr val="accent4">
                  <a:lumMod val="20000"/>
                  <a:lumOff val="80000"/>
                </a:schemeClr>
              </a:solidFill>
              <a:latin typeface="Noto Serif HK Bold" pitchFamily="34" charset="0"/>
              <a:ea typeface="Noto Serif HK Bold" pitchFamily="34" charset="-122"/>
            </a:endParaRPr>
          </a:p>
          <a:p>
            <a:pPr>
              <a:lnSpc>
                <a:spcPts val="4150"/>
              </a:lnSpc>
            </a:pPr>
            <a:r>
              <a:rPr lang="el-GR" sz="4400" b="1" dirty="0">
                <a:solidFill>
                  <a:schemeClr val="accent4">
                    <a:lumMod val="20000"/>
                    <a:lumOff val="80000"/>
                  </a:schemeClr>
                </a:solidFill>
                <a:latin typeface="Noto Serif HK Bold" pitchFamily="34" charset="0"/>
                <a:ea typeface="Noto Serif HK Bold" pitchFamily="34" charset="-122"/>
              </a:rPr>
              <a:t> </a:t>
            </a:r>
            <a:r>
              <a:rPr lang="el-GR" sz="4400" b="1" dirty="0" err="1">
                <a:solidFill>
                  <a:schemeClr val="accent4">
                    <a:lumMod val="20000"/>
                    <a:lumOff val="80000"/>
                  </a:schemeClr>
                </a:solidFill>
                <a:latin typeface="Noto Serif HK Bold" pitchFamily="34" charset="0"/>
                <a:ea typeface="Noto Serif HK Bold" pitchFamily="34" charset="-122"/>
              </a:rPr>
              <a:t>Οικοτουρισμός</a:t>
            </a:r>
            <a:r>
              <a:rPr lang="el-GR" sz="4400" b="1" dirty="0">
                <a:solidFill>
                  <a:schemeClr val="accent4">
                    <a:lumMod val="20000"/>
                    <a:lumOff val="80000"/>
                  </a:schemeClr>
                </a:solidFill>
                <a:latin typeface="Noto Serif HK Bold" pitchFamily="34" charset="0"/>
                <a:ea typeface="Noto Serif HK Bold" pitchFamily="34" charset="-122"/>
              </a:rPr>
              <a:t> και </a:t>
            </a:r>
            <a:r>
              <a:rPr lang="el-GR" sz="4400" b="1" dirty="0" err="1">
                <a:solidFill>
                  <a:schemeClr val="accent4">
                    <a:lumMod val="20000"/>
                    <a:lumOff val="80000"/>
                  </a:schemeClr>
                </a:solidFill>
                <a:latin typeface="Noto Serif HK Bold" pitchFamily="34" charset="0"/>
                <a:ea typeface="Noto Serif HK Bold" pitchFamily="34" charset="-122"/>
              </a:rPr>
              <a:t>Αειφορία</a:t>
            </a:r>
            <a:r>
              <a:rPr lang="el-GR" sz="4400" b="1" dirty="0">
                <a:solidFill>
                  <a:schemeClr val="accent4">
                    <a:lumMod val="20000"/>
                    <a:lumOff val="80000"/>
                  </a:schemeClr>
                </a:solidFill>
                <a:latin typeface="Noto Serif HK Bold" pitchFamily="34" charset="0"/>
                <a:ea typeface="Noto Serif HK Bold" pitchFamily="34" charset="-122"/>
              </a:rPr>
              <a:t>»</a:t>
            </a:r>
          </a:p>
        </p:txBody>
      </p:sp>
      <p:sp>
        <p:nvSpPr>
          <p:cNvPr id="3" name="Shape 1">
            <a:extLst>
              <a:ext uri="{FF2B5EF4-FFF2-40B4-BE49-F238E27FC236}">
                <a16:creationId xmlns:a16="http://schemas.microsoft.com/office/drawing/2014/main" xmlns="" id="{81446049-ECBA-9734-48D4-986E12D4F62F}"/>
              </a:ext>
            </a:extLst>
          </p:cNvPr>
          <p:cNvSpPr/>
          <p:nvPr/>
        </p:nvSpPr>
        <p:spPr>
          <a:xfrm>
            <a:off x="721638" y="1548408"/>
            <a:ext cx="463868" cy="463868"/>
          </a:xfrm>
          <a:prstGeom prst="roundRect">
            <a:avLst>
              <a:gd name="adj" fmla="val 6668"/>
            </a:avLst>
          </a:prstGeom>
          <a:solidFill>
            <a:srgbClr val="5CAF45"/>
          </a:solidFill>
          <a:ln/>
        </p:spPr>
        <p:txBody>
          <a:bodyPr/>
          <a:lstStyle/>
          <a:p>
            <a:endParaRPr lang="x-none"/>
          </a:p>
        </p:txBody>
      </p:sp>
      <p:sp>
        <p:nvSpPr>
          <p:cNvPr id="6" name="TextBox 5">
            <a:extLst>
              <a:ext uri="{FF2B5EF4-FFF2-40B4-BE49-F238E27FC236}">
                <a16:creationId xmlns:a16="http://schemas.microsoft.com/office/drawing/2014/main" xmlns="" id="{CC325A8A-5EDC-4944-F305-628EEEA02C7B}"/>
              </a:ext>
            </a:extLst>
          </p:cNvPr>
          <p:cNvSpPr txBox="1"/>
          <p:nvPr/>
        </p:nvSpPr>
        <p:spPr>
          <a:xfrm>
            <a:off x="1274808" y="1548408"/>
            <a:ext cx="6992892" cy="5632311"/>
          </a:xfrm>
          <a:prstGeom prst="rect">
            <a:avLst/>
          </a:prstGeom>
          <a:noFill/>
        </p:spPr>
        <p:txBody>
          <a:bodyPr wrap="square" rtlCol="0">
            <a:spAutoFit/>
          </a:bodyPr>
          <a:lstStyle/>
          <a:p>
            <a:r>
              <a:rPr lang="el-GR" sz="2400" b="1" dirty="0">
                <a:solidFill>
                  <a:schemeClr val="accent4">
                    <a:lumMod val="20000"/>
                    <a:lumOff val="80000"/>
                  </a:schemeClr>
                </a:solidFill>
                <a:ea typeface="Noto Serif HK" pitchFamily="34" charset="-122"/>
              </a:rPr>
              <a:t>2/04/2026</a:t>
            </a:r>
          </a:p>
          <a:p>
            <a:pPr algn="just"/>
            <a:endParaRPr lang="en-US" sz="2400" dirty="0">
              <a:solidFill>
                <a:schemeClr val="accent4">
                  <a:lumMod val="20000"/>
                  <a:lumOff val="80000"/>
                </a:schemeClr>
              </a:solidFill>
              <a:ea typeface="Noto Serif HK" pitchFamily="34" charset="-122"/>
            </a:endParaRPr>
          </a:p>
          <a:p>
            <a:pPr algn="just"/>
            <a:r>
              <a:rPr lang="el-GR" sz="2400" dirty="0">
                <a:solidFill>
                  <a:schemeClr val="accent4">
                    <a:lumMod val="20000"/>
                    <a:lumOff val="80000"/>
                  </a:schemeClr>
                </a:solidFill>
                <a:ea typeface="Noto Serif HK" pitchFamily="34" charset="-122"/>
              </a:rPr>
              <a:t>Κατά την εκπαιδευτική επίσκεψη στα </a:t>
            </a:r>
            <a:r>
              <a:rPr lang="el-GR" sz="2400" dirty="0" err="1">
                <a:solidFill>
                  <a:schemeClr val="accent4">
                    <a:lumMod val="20000"/>
                    <a:lumOff val="80000"/>
                  </a:schemeClr>
                </a:solidFill>
                <a:ea typeface="Noto Serif HK" pitchFamily="34" charset="-122"/>
              </a:rPr>
              <a:t>Χρυσοχώραφα</a:t>
            </a:r>
            <a:r>
              <a:rPr lang="el-GR" sz="2400" dirty="0">
                <a:solidFill>
                  <a:schemeClr val="accent4">
                    <a:lumMod val="20000"/>
                    <a:lumOff val="80000"/>
                  </a:schemeClr>
                </a:solidFill>
                <a:ea typeface="Noto Serif HK" pitchFamily="34" charset="-122"/>
              </a:rPr>
              <a:t>, οι μαθητές και οι μαθήτριες γνώρισαν τη σημασία των τοπικών προϊόντων της περιοχής της Λίμνης Κερκίνης ως αναπόσπαστο κομμάτι της τοπικής οικονομίας, της παράδοσης και της βιώσιμης ανάπτυξης. Μέσα από τη γνωριμία τους με τους ανθρώπους του τόπου, κατανόησαν πώς προϊόντα όπως τα βουβαλίσια γαλακτοκομικά, τα τυριά, το κρέας και άλλα παραδοσιακά αγαθά συνδέονται άμεσα με τη φυσική κληρονομιά της περιοχής</a:t>
            </a:r>
            <a:r>
              <a:rPr lang="el-GR" sz="2400" dirty="0" smtClean="0">
                <a:solidFill>
                  <a:schemeClr val="accent4">
                    <a:lumMod val="20000"/>
                    <a:lumOff val="80000"/>
                  </a:schemeClr>
                </a:solidFill>
                <a:ea typeface="Noto Serif HK" pitchFamily="34" charset="-122"/>
              </a:rPr>
              <a:t>.</a:t>
            </a:r>
          </a:p>
          <a:p>
            <a:pPr algn="just"/>
            <a:r>
              <a:rPr lang="el-GR" sz="2400" u="sng" dirty="0" smtClean="0">
                <a:hlinkClick r:id="rId3"/>
              </a:rPr>
              <a:t> https://2dim-irakl.gr/2odimotiko-scholeio-irakleiasmathain/</a:t>
            </a:r>
            <a:endParaRPr lang="el-GR" sz="2400" dirty="0" smtClean="0"/>
          </a:p>
          <a:p>
            <a:pPr algn="just"/>
            <a:endParaRPr lang="el-GR" sz="2400" dirty="0">
              <a:solidFill>
                <a:schemeClr val="accent4">
                  <a:lumMod val="20000"/>
                  <a:lumOff val="80000"/>
                </a:schemeClr>
              </a:solidFill>
              <a:ea typeface="Noto Serif HK" pitchFamily="34" charset="-122"/>
            </a:endParaRPr>
          </a:p>
        </p:txBody>
      </p:sp>
      <p:pic>
        <p:nvPicPr>
          <p:cNvPr id="7" name="Εικόνα 6" descr="Εικόνα που περιέχει ρουχισμός, γυναίκα, εσωτερικός χώρος, τοίχος&#10;&#10;Το περιεχόμενο που δημιουργείται από AI ενδέχεται να είναι εσφαλμένο.">
            <a:extLst>
              <a:ext uri="{FF2B5EF4-FFF2-40B4-BE49-F238E27FC236}">
                <a16:creationId xmlns:a16="http://schemas.microsoft.com/office/drawing/2014/main" xmlns="" id="{9AF42F39-2834-058C-B783-5385CCA4F172}"/>
              </a:ext>
            </a:extLst>
          </p:cNvPr>
          <p:cNvPicPr>
            <a:picLocks noChangeAspect="1"/>
          </p:cNvPicPr>
          <p:nvPr/>
        </p:nvPicPr>
        <p:blipFill>
          <a:blip r:embed="rId4"/>
          <a:stretch>
            <a:fillRect/>
          </a:stretch>
        </p:blipFill>
        <p:spPr>
          <a:xfrm>
            <a:off x="8357002" y="1864053"/>
            <a:ext cx="6028785" cy="4501493"/>
          </a:xfrm>
          <a:prstGeom prst="rect">
            <a:avLst/>
          </a:prstGeom>
        </p:spPr>
      </p:pic>
    </p:spTree>
    <p:extLst>
      <p:ext uri="{BB962C8B-B14F-4D97-AF65-F5344CB8AC3E}">
        <p14:creationId xmlns:p14="http://schemas.microsoft.com/office/powerpoint/2010/main" xmlns="" val="3277108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1174</Words>
  <Application>Microsoft Office PowerPoint</Application>
  <PresentationFormat>Προσαρμογή</PresentationFormat>
  <Paragraphs>155</Paragraphs>
  <Slides>18</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POPI</dc:creator>
  <cp:lastModifiedBy>ΑΛΕΞΑΝΔΡΟΣ</cp:lastModifiedBy>
  <cp:revision>49</cp:revision>
  <dcterms:created xsi:type="dcterms:W3CDTF">2025-12-19T10:19:05Z</dcterms:created>
  <dcterms:modified xsi:type="dcterms:W3CDTF">2026-05-19T17:45:54Z</dcterms:modified>
</cp:coreProperties>
</file>