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Arimo" charset="0"/>
      <p:regular r:id="rId20"/>
    </p:embeddedFont>
    <p:embeddedFont>
      <p:font typeface="Calibri (MS) Bold Italics" charset="0"/>
      <p:regular r:id="rId21"/>
    </p:embeddedFont>
    <p:embeddedFont>
      <p:font typeface="Arimo Bold" charset="0"/>
      <p:regular r:id="rId22"/>
    </p:embeddedFont>
    <p:embeddedFont>
      <p:font typeface="Calibri (MS)" charset="0"/>
      <p:regular r:id="rId23"/>
    </p:embeddedFont>
    <p:embeddedFont>
      <p:font typeface="Arimo Bold Italics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pPr/>
              <a:t>27.4.2026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hyperlink" Target="https://gamma.app/?utm_source=made-with-gamma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hyperlink" Target="https://gamma.app/?utm_source=made-with-gamma" TargetMode="External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hyperlink" Target="https://gamma.app/?utm_source=made-with-gamm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2dim-irakl.gr/topika-proionta-kai-fysi-mathainont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4278" y="320259"/>
            <a:ext cx="14865277" cy="9484671"/>
            <a:chOff x="0" y="0"/>
            <a:chExt cx="19820369" cy="12646228"/>
          </a:xfrm>
        </p:grpSpPr>
        <p:sp>
          <p:nvSpPr>
            <p:cNvPr id="7" name="Freeform 7" descr="Εικόνα που περιέχει εξωτερικός χώρος/ύπαιθρος, πτηνό, υδρόβιο πτηνό, χορτάρι  Το περιεχόμενο που δημιουργείται από AI ενδέχεται να είναι εσφαλμένο."/>
            <p:cNvSpPr/>
            <p:nvPr/>
          </p:nvSpPr>
          <p:spPr>
            <a:xfrm>
              <a:off x="0" y="0"/>
              <a:ext cx="19820382" cy="12646279"/>
            </a:xfrm>
            <a:custGeom>
              <a:avLst/>
              <a:gdLst/>
              <a:ahLst/>
              <a:cxnLst/>
              <a:rect l="l" t="t" r="r" b="b"/>
              <a:pathLst>
                <a:path w="19820382" h="12646279">
                  <a:moveTo>
                    <a:pt x="0" y="0"/>
                  </a:moveTo>
                  <a:lnTo>
                    <a:pt x="19820382" y="0"/>
                  </a:lnTo>
                  <a:lnTo>
                    <a:pt x="19820382" y="12646279"/>
                  </a:lnTo>
                  <a:lnTo>
                    <a:pt x="0" y="12646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47078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 rot="773940">
            <a:off x="11727409" y="8325241"/>
            <a:ext cx="2340740" cy="1849050"/>
            <a:chOff x="0" y="0"/>
            <a:chExt cx="3120987" cy="2465400"/>
          </a:xfrm>
        </p:grpSpPr>
        <p:sp>
          <p:nvSpPr>
            <p:cNvPr id="9" name="Freeform 9" descr="Εικόνα που περιέχει πτηνό, υδρόβιο πτηνό, εξωτερικός χώρος/ύπαιθρος, νερό  Το περιεχόμενο που δημιουργείται από AI ενδέχεται να είναι εσφαλμένο."/>
            <p:cNvSpPr/>
            <p:nvPr/>
          </p:nvSpPr>
          <p:spPr>
            <a:xfrm>
              <a:off x="0" y="0"/>
              <a:ext cx="3121025" cy="2465451"/>
            </a:xfrm>
            <a:custGeom>
              <a:avLst/>
              <a:gdLst/>
              <a:ahLst/>
              <a:cxnLst/>
              <a:rect l="l" t="t" r="r" b="b"/>
              <a:pathLst>
                <a:path w="3121025" h="2465451">
                  <a:moveTo>
                    <a:pt x="0" y="0"/>
                  </a:moveTo>
                  <a:lnTo>
                    <a:pt x="3121025" y="0"/>
                  </a:lnTo>
                  <a:lnTo>
                    <a:pt x="3121025" y="2465451"/>
                  </a:lnTo>
                  <a:lnTo>
                    <a:pt x="0" y="2465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28" t="-9569" r="-35319" b="-11999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" name="Group 10"/>
          <p:cNvGrpSpPr/>
          <p:nvPr/>
        </p:nvGrpSpPr>
        <p:grpSpPr>
          <a:xfrm rot="391620">
            <a:off x="7749950" y="8461400"/>
            <a:ext cx="2709120" cy="1802692"/>
            <a:chOff x="0" y="0"/>
            <a:chExt cx="3612159" cy="24035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2134" cy="2403602"/>
            </a:xfrm>
            <a:custGeom>
              <a:avLst/>
              <a:gdLst/>
              <a:ahLst/>
              <a:cxnLst/>
              <a:rect l="l" t="t" r="r" b="b"/>
              <a:pathLst>
                <a:path w="3612134" h="2403602">
                  <a:moveTo>
                    <a:pt x="0" y="0"/>
                  </a:moveTo>
                  <a:lnTo>
                    <a:pt x="3612134" y="0"/>
                  </a:lnTo>
                  <a:lnTo>
                    <a:pt x="3612134" y="2403602"/>
                  </a:lnTo>
                  <a:lnTo>
                    <a:pt x="0" y="2403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3" r="-54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2" name="Group 12"/>
          <p:cNvGrpSpPr/>
          <p:nvPr/>
        </p:nvGrpSpPr>
        <p:grpSpPr>
          <a:xfrm rot="-778500">
            <a:off x="4366727" y="8541610"/>
            <a:ext cx="1987001" cy="1668856"/>
            <a:chOff x="0" y="0"/>
            <a:chExt cx="2649334" cy="2225142"/>
          </a:xfrm>
        </p:grpSpPr>
        <p:sp>
          <p:nvSpPr>
            <p:cNvPr id="13" name="Freeform 13" descr="Εικόνα που περιέχει πτηνό, αλκυόνη, εξωτερικός χώρος/ύπαιθρος, ράμφος  Το περιεχόμενο που δημιουργείται από AI ενδέχεται να είναι εσφαλμένο."/>
            <p:cNvSpPr/>
            <p:nvPr/>
          </p:nvSpPr>
          <p:spPr>
            <a:xfrm>
              <a:off x="0" y="0"/>
              <a:ext cx="2649347" cy="2225167"/>
            </a:xfrm>
            <a:custGeom>
              <a:avLst/>
              <a:gdLst/>
              <a:ahLst/>
              <a:cxnLst/>
              <a:rect l="l" t="t" r="r" b="b"/>
              <a:pathLst>
                <a:path w="2649347" h="2225167">
                  <a:moveTo>
                    <a:pt x="0" y="0"/>
                  </a:moveTo>
                  <a:lnTo>
                    <a:pt x="2649347" y="0"/>
                  </a:lnTo>
                  <a:lnTo>
                    <a:pt x="2649347" y="2225167"/>
                  </a:lnTo>
                  <a:lnTo>
                    <a:pt x="0" y="222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212" b="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" name="Group 14"/>
          <p:cNvGrpSpPr/>
          <p:nvPr/>
        </p:nvGrpSpPr>
        <p:grpSpPr>
          <a:xfrm rot="829020">
            <a:off x="533057" y="7825891"/>
            <a:ext cx="2866720" cy="2063182"/>
            <a:chOff x="0" y="0"/>
            <a:chExt cx="3822294" cy="2750909"/>
          </a:xfrm>
        </p:grpSpPr>
        <p:sp>
          <p:nvSpPr>
            <p:cNvPr id="15" name="Freeform 15" descr="Εικόνα που περιέχει εξωτερικός χώρος/ύπαιθρος, πτηνό, υδρόβιο πτηνό, νερό  Το περιεχόμενο που δημιουργείται από AI ενδέχεται να είναι εσφαλμένο."/>
            <p:cNvSpPr/>
            <p:nvPr/>
          </p:nvSpPr>
          <p:spPr>
            <a:xfrm>
              <a:off x="0" y="0"/>
              <a:ext cx="3822319" cy="2750947"/>
            </a:xfrm>
            <a:custGeom>
              <a:avLst/>
              <a:gdLst/>
              <a:ahLst/>
              <a:cxnLst/>
              <a:rect l="l" t="t" r="r" b="b"/>
              <a:pathLst>
                <a:path w="3822319" h="2750947">
                  <a:moveTo>
                    <a:pt x="0" y="0"/>
                  </a:moveTo>
                  <a:lnTo>
                    <a:pt x="3822319" y="0"/>
                  </a:lnTo>
                  <a:lnTo>
                    <a:pt x="3822319" y="2750947"/>
                  </a:lnTo>
                  <a:lnTo>
                    <a:pt x="0" y="2750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35600" b="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552214" y="1476356"/>
            <a:ext cx="12200553" cy="908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ΚΕΠΕΑ Αρχανών - Ρούβα - Γουβών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2214" y="3661524"/>
            <a:ext cx="12307643" cy="89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2ο Δημοτικό Σχολείο Ηράκλειας Σερρών</a:t>
            </a:r>
          </a:p>
        </p:txBody>
      </p:sp>
      <p:grpSp>
        <p:nvGrpSpPr>
          <p:cNvPr id="18" name="Group 18"/>
          <p:cNvGrpSpPr/>
          <p:nvPr/>
        </p:nvGrpSpPr>
        <p:grpSpPr>
          <a:xfrm rot="-591000">
            <a:off x="14974262" y="8339080"/>
            <a:ext cx="2564387" cy="1741408"/>
            <a:chOff x="0" y="0"/>
            <a:chExt cx="3419183" cy="2321878"/>
          </a:xfrm>
        </p:grpSpPr>
        <p:sp>
          <p:nvSpPr>
            <p:cNvPr id="19" name="Freeform 19" descr="Εικόνα που περιέχει πτηνό, υδρόβιο πτηνό, εξωτερικός χώρος/ύπαιθρος, υδρόβιο πουλί  Το περιεχόμενο που δημιουργείται από AI ενδέχεται να είναι εσφαλμένο."/>
            <p:cNvSpPr/>
            <p:nvPr/>
          </p:nvSpPr>
          <p:spPr>
            <a:xfrm>
              <a:off x="0" y="0"/>
              <a:ext cx="3419221" cy="2321941"/>
            </a:xfrm>
            <a:custGeom>
              <a:avLst/>
              <a:gdLst/>
              <a:ahLst/>
              <a:cxnLst/>
              <a:rect l="l" t="t" r="r" b="b"/>
              <a:pathLst>
                <a:path w="3419221" h="2321941">
                  <a:moveTo>
                    <a:pt x="0" y="0"/>
                  </a:moveTo>
                  <a:lnTo>
                    <a:pt x="3419221" y="0"/>
                  </a:lnTo>
                  <a:lnTo>
                    <a:pt x="3419221" y="2321941"/>
                  </a:lnTo>
                  <a:lnTo>
                    <a:pt x="0" y="2321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014" r="1" b="-35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575190" y="5063252"/>
            <a:ext cx="10349046" cy="183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>
                <a:solidFill>
                  <a:srgbClr val="00B050"/>
                </a:solidFill>
                <a:latin typeface="Palatino Bold"/>
                <a:ea typeface="Palatino Bold"/>
                <a:cs typeface="Palatino Bold"/>
                <a:sym typeface="Palatino Bold"/>
              </a:rPr>
              <a:t>ΝΕΡΟ ΖΩΗ ΚΑΙ ΤΟΥΡΙΣΜΟΣ ΣΤΗ ΛΙΜΝΗ ΚΕΡΚΙΝΗ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49128" y="525809"/>
            <a:ext cx="6625380" cy="69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4062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Διάχυση Αποτελεσμάτων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49128" y="1657941"/>
            <a:ext cx="356741" cy="49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8"/>
              </a:lnSpc>
            </a:pPr>
            <a:r>
              <a:rPr lang="en-US" sz="2524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01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549128" y="2098034"/>
            <a:ext cx="4970564" cy="28575"/>
            <a:chOff x="0" y="0"/>
            <a:chExt cx="6627419" cy="38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27368" cy="38100"/>
            </a:xfrm>
            <a:custGeom>
              <a:avLst/>
              <a:gdLst/>
              <a:ahLst/>
              <a:cxnLst/>
              <a:rect l="l" t="t" r="r" b="b"/>
              <a:pathLst>
                <a:path w="6627368" h="38100">
                  <a:moveTo>
                    <a:pt x="0" y="0"/>
                  </a:moveTo>
                  <a:lnTo>
                    <a:pt x="6627368" y="0"/>
                  </a:lnTo>
                  <a:lnTo>
                    <a:pt x="662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49128" y="2221259"/>
            <a:ext cx="1148283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3"/>
              </a:lnSpc>
            </a:pPr>
            <a:r>
              <a:rPr lang="en-US" sz="2999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Αφίσα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49128" y="2698252"/>
            <a:ext cx="4970564" cy="42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4"/>
              </a:lnSpc>
            </a:pPr>
            <a:r>
              <a:rPr lang="en-US" sz="2224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Δημιουργία ενημερωτικής αφίσας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9128" y="3377508"/>
            <a:ext cx="356741" cy="49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8"/>
              </a:lnSpc>
              <a:spcBef>
                <a:spcPct val="0"/>
              </a:spcBef>
            </a:pPr>
            <a:r>
              <a:rPr lang="en-US" sz="25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02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549128" y="3817591"/>
            <a:ext cx="4970564" cy="28575"/>
            <a:chOff x="0" y="0"/>
            <a:chExt cx="6627419" cy="38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27368" cy="38100"/>
            </a:xfrm>
            <a:custGeom>
              <a:avLst/>
              <a:gdLst/>
              <a:ahLst/>
              <a:cxnLst/>
              <a:rect l="l" t="t" r="r" b="b"/>
              <a:pathLst>
                <a:path w="6627368" h="38100">
                  <a:moveTo>
                    <a:pt x="0" y="0"/>
                  </a:moveTo>
                  <a:lnTo>
                    <a:pt x="6627368" y="0"/>
                  </a:lnTo>
                  <a:lnTo>
                    <a:pt x="662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549128" y="3940816"/>
            <a:ext cx="4633392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3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Διαδικτυακή Παρουσίαση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49128" y="4417809"/>
            <a:ext cx="5663474" cy="4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4"/>
              </a:lnSpc>
              <a:spcBef>
                <a:spcPct val="0"/>
              </a:spcBef>
            </a:pPr>
            <a:r>
              <a:rPr lang="en-US" sz="22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Power Point στο δίκτυο Αρχανών Ηρακλείου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9128" y="5097066"/>
            <a:ext cx="356741" cy="49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8"/>
              </a:lnSpc>
              <a:spcBef>
                <a:spcPct val="0"/>
              </a:spcBef>
            </a:pPr>
            <a:r>
              <a:rPr lang="en-US" sz="25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03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549128" y="5537149"/>
            <a:ext cx="4970564" cy="28575"/>
            <a:chOff x="0" y="0"/>
            <a:chExt cx="6627419" cy="38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27368" cy="38100"/>
            </a:xfrm>
            <a:custGeom>
              <a:avLst/>
              <a:gdLst/>
              <a:ahLst/>
              <a:cxnLst/>
              <a:rect l="l" t="t" r="r" b="b"/>
              <a:pathLst>
                <a:path w="6627368" h="38100">
                  <a:moveTo>
                    <a:pt x="0" y="0"/>
                  </a:moveTo>
                  <a:lnTo>
                    <a:pt x="6627368" y="0"/>
                  </a:lnTo>
                  <a:lnTo>
                    <a:pt x="662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549128" y="5660384"/>
            <a:ext cx="3732907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3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Ιστοσελίδα Σχολείου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49128" y="6137377"/>
            <a:ext cx="4970564" cy="4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4"/>
              </a:lnSpc>
              <a:spcBef>
                <a:spcPct val="0"/>
              </a:spcBef>
            </a:pPr>
            <a:r>
              <a:rPr lang="en-US" sz="22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Ανάρτηση υλικού και φωτογραφιών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49128" y="6816623"/>
            <a:ext cx="356741" cy="49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8"/>
              </a:lnSpc>
              <a:spcBef>
                <a:spcPct val="0"/>
              </a:spcBef>
            </a:pPr>
            <a:r>
              <a:rPr lang="en-US" sz="25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04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549128" y="7256707"/>
            <a:ext cx="4970564" cy="28575"/>
            <a:chOff x="0" y="0"/>
            <a:chExt cx="6627419" cy="38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627368" cy="38100"/>
            </a:xfrm>
            <a:custGeom>
              <a:avLst/>
              <a:gdLst/>
              <a:ahLst/>
              <a:cxnLst/>
              <a:rect l="l" t="t" r="r" b="b"/>
              <a:pathLst>
                <a:path w="6627368" h="38100">
                  <a:moveTo>
                    <a:pt x="0" y="0"/>
                  </a:moveTo>
                  <a:lnTo>
                    <a:pt x="6627368" y="0"/>
                  </a:lnTo>
                  <a:lnTo>
                    <a:pt x="662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49128" y="7379941"/>
            <a:ext cx="4052888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3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Έκθεση Φωτογραφίας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49128" y="7856934"/>
            <a:ext cx="4970564" cy="4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4"/>
              </a:lnSpc>
              <a:spcBef>
                <a:spcPct val="0"/>
              </a:spcBef>
            </a:pPr>
            <a:r>
              <a:rPr lang="en-US" sz="22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Παρουσίαση του φωτογραφικού υλικού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837421" y="1772241"/>
            <a:ext cx="7710192" cy="7710192"/>
            <a:chOff x="0" y="0"/>
            <a:chExt cx="10280256" cy="10280256"/>
          </a:xfrm>
        </p:grpSpPr>
        <p:sp>
          <p:nvSpPr>
            <p:cNvPr id="28" name="Freeform 28" descr="preencoded.png"/>
            <p:cNvSpPr/>
            <p:nvPr/>
          </p:nvSpPr>
          <p:spPr>
            <a:xfrm>
              <a:off x="0" y="0"/>
              <a:ext cx="10280269" cy="10280269"/>
            </a:xfrm>
            <a:custGeom>
              <a:avLst/>
              <a:gdLst/>
              <a:ahLst/>
              <a:cxnLst/>
              <a:rect l="l" t="t" r="r" b="b"/>
              <a:pathLst>
                <a:path w="10280269" h="10280269">
                  <a:moveTo>
                    <a:pt x="0" y="0"/>
                  </a:moveTo>
                  <a:lnTo>
                    <a:pt x="10280269" y="0"/>
                  </a:lnTo>
                  <a:lnTo>
                    <a:pt x="10280269" y="10280269"/>
                  </a:lnTo>
                  <a:lnTo>
                    <a:pt x="0" y="10280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52582" y="814835"/>
            <a:ext cx="6749653" cy="65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3875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Αξιολόγηση Προγράμματος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552582" y="2068411"/>
            <a:ext cx="10040836" cy="1469384"/>
            <a:chOff x="0" y="0"/>
            <a:chExt cx="13387781" cy="19591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87832" cy="1959102"/>
            </a:xfrm>
            <a:custGeom>
              <a:avLst/>
              <a:gdLst/>
              <a:ahLst/>
              <a:cxnLst/>
              <a:rect l="l" t="t" r="r" b="b"/>
              <a:pathLst>
                <a:path w="13387832" h="1959102">
                  <a:moveTo>
                    <a:pt x="0" y="182880"/>
                  </a:moveTo>
                  <a:cubicBezTo>
                    <a:pt x="0" y="81915"/>
                    <a:pt x="81915" y="0"/>
                    <a:pt x="182880" y="0"/>
                  </a:cubicBezTo>
                  <a:lnTo>
                    <a:pt x="13204952" y="0"/>
                  </a:lnTo>
                  <a:cubicBezTo>
                    <a:pt x="13305917" y="0"/>
                    <a:pt x="13387832" y="81915"/>
                    <a:pt x="13387832" y="182880"/>
                  </a:cubicBezTo>
                  <a:lnTo>
                    <a:pt x="13387832" y="1776222"/>
                  </a:lnTo>
                  <a:cubicBezTo>
                    <a:pt x="13387832" y="1877187"/>
                    <a:pt x="13305917" y="1959102"/>
                    <a:pt x="13204952" y="1959102"/>
                  </a:cubicBezTo>
                  <a:lnTo>
                    <a:pt x="182880" y="1959102"/>
                  </a:lnTo>
                  <a:cubicBezTo>
                    <a:pt x="81915" y="1959102"/>
                    <a:pt x="0" y="1877187"/>
                    <a:pt x="0" y="1776222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52582" y="2039836"/>
            <a:ext cx="10040836" cy="114300"/>
            <a:chOff x="0" y="0"/>
            <a:chExt cx="13387781" cy="152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87832" cy="152400"/>
            </a:xfrm>
            <a:custGeom>
              <a:avLst/>
              <a:gdLst/>
              <a:ahLst/>
              <a:cxnLst/>
              <a:rect l="l" t="t" r="r" b="b"/>
              <a:pathLst>
                <a:path w="13387832" h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lnTo>
                    <a:pt x="13311632" y="0"/>
                  </a:lnTo>
                  <a:cubicBezTo>
                    <a:pt x="13353670" y="0"/>
                    <a:pt x="13387832" y="34163"/>
                    <a:pt x="13387832" y="76200"/>
                  </a:cubicBezTo>
                  <a:cubicBezTo>
                    <a:pt x="13387832" y="118237"/>
                    <a:pt x="13353670" y="152400"/>
                    <a:pt x="13311632" y="152400"/>
                  </a:cubicBezTo>
                  <a:lnTo>
                    <a:pt x="76200" y="152400"/>
                  </a:lnTo>
                  <a:cubicBezTo>
                    <a:pt x="34163" y="152400"/>
                    <a:pt x="0" y="118237"/>
                    <a:pt x="0" y="76200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75344" y="1770755"/>
            <a:ext cx="595312" cy="595312"/>
            <a:chOff x="0" y="0"/>
            <a:chExt cx="793750" cy="793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3750" cy="793750"/>
            </a:xfrm>
            <a:custGeom>
              <a:avLst/>
              <a:gdLst/>
              <a:ahLst/>
              <a:cxnLst/>
              <a:rect l="l" t="t" r="r" b="b"/>
              <a:pathLst>
                <a:path w="793750" h="793750">
                  <a:moveTo>
                    <a:pt x="0" y="396875"/>
                  </a:moveTo>
                  <a:cubicBezTo>
                    <a:pt x="0" y="177673"/>
                    <a:pt x="177673" y="0"/>
                    <a:pt x="396875" y="0"/>
                  </a:cubicBezTo>
                  <a:cubicBezTo>
                    <a:pt x="616077" y="0"/>
                    <a:pt x="793750" y="177673"/>
                    <a:pt x="793750" y="396875"/>
                  </a:cubicBezTo>
                  <a:cubicBezTo>
                    <a:pt x="793750" y="616077"/>
                    <a:pt x="616077" y="793750"/>
                    <a:pt x="396875" y="793750"/>
                  </a:cubicBezTo>
                  <a:cubicBezTo>
                    <a:pt x="177673" y="793750"/>
                    <a:pt x="0" y="616077"/>
                    <a:pt x="0" y="396875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12453938" y="1949348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0" y="0"/>
                </a:moveTo>
                <a:lnTo>
                  <a:pt x="238124" y="0"/>
                </a:lnTo>
                <a:lnTo>
                  <a:pt x="238124" y="238125"/>
                </a:lnTo>
                <a:lnTo>
                  <a:pt x="0" y="2381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0000" b="-1000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6" name="TextBox 16"/>
          <p:cNvSpPr txBox="1"/>
          <p:nvPr/>
        </p:nvSpPr>
        <p:spPr>
          <a:xfrm>
            <a:off x="7779544" y="2535879"/>
            <a:ext cx="3125242" cy="40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53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Ημερολόγια Δράσης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79544" y="2888752"/>
            <a:ext cx="9586912" cy="47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9"/>
              </a:lnSpc>
            </a:pPr>
            <a:r>
              <a:rPr lang="en-US" sz="2462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Καταγραφή εμπειριών και παρατηρήσεων από κάθε δραστηριότητα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52582" y="4033838"/>
            <a:ext cx="10040836" cy="1469384"/>
            <a:chOff x="0" y="0"/>
            <a:chExt cx="13387781" cy="19591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387832" cy="1959102"/>
            </a:xfrm>
            <a:custGeom>
              <a:avLst/>
              <a:gdLst/>
              <a:ahLst/>
              <a:cxnLst/>
              <a:rect l="l" t="t" r="r" b="b"/>
              <a:pathLst>
                <a:path w="13387832" h="1959102">
                  <a:moveTo>
                    <a:pt x="0" y="182880"/>
                  </a:moveTo>
                  <a:cubicBezTo>
                    <a:pt x="0" y="81915"/>
                    <a:pt x="81915" y="0"/>
                    <a:pt x="182880" y="0"/>
                  </a:cubicBezTo>
                  <a:lnTo>
                    <a:pt x="13204952" y="0"/>
                  </a:lnTo>
                  <a:cubicBezTo>
                    <a:pt x="13305917" y="0"/>
                    <a:pt x="13387832" y="81915"/>
                    <a:pt x="13387832" y="182880"/>
                  </a:cubicBezTo>
                  <a:lnTo>
                    <a:pt x="13387832" y="1776222"/>
                  </a:lnTo>
                  <a:cubicBezTo>
                    <a:pt x="13387832" y="1877187"/>
                    <a:pt x="13305917" y="1959102"/>
                    <a:pt x="13204952" y="1959102"/>
                  </a:cubicBezTo>
                  <a:lnTo>
                    <a:pt x="182880" y="1959102"/>
                  </a:lnTo>
                  <a:cubicBezTo>
                    <a:pt x="81915" y="1959102"/>
                    <a:pt x="0" y="1877187"/>
                    <a:pt x="0" y="1776222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52582" y="4005262"/>
            <a:ext cx="10040836" cy="114300"/>
            <a:chOff x="0" y="0"/>
            <a:chExt cx="13387781" cy="152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387832" cy="152400"/>
            </a:xfrm>
            <a:custGeom>
              <a:avLst/>
              <a:gdLst/>
              <a:ahLst/>
              <a:cxnLst/>
              <a:rect l="l" t="t" r="r" b="b"/>
              <a:pathLst>
                <a:path w="13387832" h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lnTo>
                    <a:pt x="13311632" y="0"/>
                  </a:lnTo>
                  <a:cubicBezTo>
                    <a:pt x="13353670" y="0"/>
                    <a:pt x="13387832" y="34163"/>
                    <a:pt x="13387832" y="76200"/>
                  </a:cubicBezTo>
                  <a:cubicBezTo>
                    <a:pt x="13387832" y="118237"/>
                    <a:pt x="13353670" y="152400"/>
                    <a:pt x="13311632" y="152400"/>
                  </a:cubicBezTo>
                  <a:lnTo>
                    <a:pt x="76200" y="152400"/>
                  </a:lnTo>
                  <a:cubicBezTo>
                    <a:pt x="34163" y="152400"/>
                    <a:pt x="0" y="118237"/>
                    <a:pt x="0" y="76200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275344" y="3736181"/>
            <a:ext cx="595312" cy="595312"/>
            <a:chOff x="0" y="0"/>
            <a:chExt cx="793750" cy="7937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93750" cy="793750"/>
            </a:xfrm>
            <a:custGeom>
              <a:avLst/>
              <a:gdLst/>
              <a:ahLst/>
              <a:cxnLst/>
              <a:rect l="l" t="t" r="r" b="b"/>
              <a:pathLst>
                <a:path w="793750" h="793750">
                  <a:moveTo>
                    <a:pt x="0" y="396875"/>
                  </a:moveTo>
                  <a:cubicBezTo>
                    <a:pt x="0" y="177673"/>
                    <a:pt x="177673" y="0"/>
                    <a:pt x="396875" y="0"/>
                  </a:cubicBezTo>
                  <a:cubicBezTo>
                    <a:pt x="616077" y="0"/>
                    <a:pt x="793750" y="177673"/>
                    <a:pt x="793750" y="396875"/>
                  </a:cubicBezTo>
                  <a:cubicBezTo>
                    <a:pt x="793750" y="616077"/>
                    <a:pt x="616077" y="793750"/>
                    <a:pt x="396875" y="793750"/>
                  </a:cubicBezTo>
                  <a:cubicBezTo>
                    <a:pt x="177673" y="793750"/>
                    <a:pt x="0" y="616077"/>
                    <a:pt x="0" y="396875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4" name="Freeform 24" descr="preencoded.png"/>
          <p:cNvSpPr/>
          <p:nvPr/>
        </p:nvSpPr>
        <p:spPr>
          <a:xfrm>
            <a:off x="12453938" y="3914775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0" y="0"/>
                </a:moveTo>
                <a:lnTo>
                  <a:pt x="238124" y="0"/>
                </a:lnTo>
                <a:lnTo>
                  <a:pt x="238124" y="238125"/>
                </a:lnTo>
                <a:lnTo>
                  <a:pt x="0" y="2381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2000" r="-1200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5" name="TextBox 25"/>
          <p:cNvSpPr txBox="1"/>
          <p:nvPr/>
        </p:nvSpPr>
        <p:spPr>
          <a:xfrm>
            <a:off x="7779544" y="4501305"/>
            <a:ext cx="5068565" cy="40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2"/>
              </a:lnSpc>
              <a:spcBef>
                <a:spcPct val="0"/>
              </a:spcBef>
            </a:pPr>
            <a:r>
              <a:rPr lang="en-US" sz="253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Portfolios Φωτογραφικού Υλικού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79544" y="4854178"/>
            <a:ext cx="9586912" cy="47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39"/>
              </a:lnSpc>
              <a:spcBef>
                <a:spcPct val="0"/>
              </a:spcBef>
            </a:pPr>
            <a:r>
              <a:rPr lang="en-US" sz="2462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Οπτική τεκμηρίωση της πορείας του προγράμματος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552582" y="5999264"/>
            <a:ext cx="10040836" cy="1469384"/>
            <a:chOff x="0" y="0"/>
            <a:chExt cx="13387781" cy="195917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387832" cy="1959102"/>
            </a:xfrm>
            <a:custGeom>
              <a:avLst/>
              <a:gdLst/>
              <a:ahLst/>
              <a:cxnLst/>
              <a:rect l="l" t="t" r="r" b="b"/>
              <a:pathLst>
                <a:path w="13387832" h="1959102">
                  <a:moveTo>
                    <a:pt x="0" y="182880"/>
                  </a:moveTo>
                  <a:cubicBezTo>
                    <a:pt x="0" y="81915"/>
                    <a:pt x="81915" y="0"/>
                    <a:pt x="182880" y="0"/>
                  </a:cubicBezTo>
                  <a:lnTo>
                    <a:pt x="13204952" y="0"/>
                  </a:lnTo>
                  <a:cubicBezTo>
                    <a:pt x="13305917" y="0"/>
                    <a:pt x="13387832" y="81915"/>
                    <a:pt x="13387832" y="182880"/>
                  </a:cubicBezTo>
                  <a:lnTo>
                    <a:pt x="13387832" y="1776222"/>
                  </a:lnTo>
                  <a:cubicBezTo>
                    <a:pt x="13387832" y="1877187"/>
                    <a:pt x="13305917" y="1959102"/>
                    <a:pt x="13204952" y="1959102"/>
                  </a:cubicBezTo>
                  <a:lnTo>
                    <a:pt x="182880" y="1959102"/>
                  </a:lnTo>
                  <a:cubicBezTo>
                    <a:pt x="81915" y="1959102"/>
                    <a:pt x="0" y="1877187"/>
                    <a:pt x="0" y="1776222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552582" y="5970689"/>
            <a:ext cx="10040836" cy="114300"/>
            <a:chOff x="0" y="0"/>
            <a:chExt cx="13387781" cy="152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387832" cy="152400"/>
            </a:xfrm>
            <a:custGeom>
              <a:avLst/>
              <a:gdLst/>
              <a:ahLst/>
              <a:cxnLst/>
              <a:rect l="l" t="t" r="r" b="b"/>
              <a:pathLst>
                <a:path w="13387832" h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lnTo>
                    <a:pt x="13311632" y="0"/>
                  </a:lnTo>
                  <a:cubicBezTo>
                    <a:pt x="13353670" y="0"/>
                    <a:pt x="13387832" y="34163"/>
                    <a:pt x="13387832" y="76200"/>
                  </a:cubicBezTo>
                  <a:cubicBezTo>
                    <a:pt x="13387832" y="118237"/>
                    <a:pt x="13353670" y="152400"/>
                    <a:pt x="13311632" y="152400"/>
                  </a:cubicBezTo>
                  <a:lnTo>
                    <a:pt x="76200" y="152400"/>
                  </a:lnTo>
                  <a:cubicBezTo>
                    <a:pt x="34163" y="152400"/>
                    <a:pt x="0" y="118237"/>
                    <a:pt x="0" y="76200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275344" y="5701608"/>
            <a:ext cx="595312" cy="595312"/>
            <a:chOff x="0" y="0"/>
            <a:chExt cx="793750" cy="7937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93750" cy="793750"/>
            </a:xfrm>
            <a:custGeom>
              <a:avLst/>
              <a:gdLst/>
              <a:ahLst/>
              <a:cxnLst/>
              <a:rect l="l" t="t" r="r" b="b"/>
              <a:pathLst>
                <a:path w="793750" h="793750">
                  <a:moveTo>
                    <a:pt x="0" y="396875"/>
                  </a:moveTo>
                  <a:cubicBezTo>
                    <a:pt x="0" y="177673"/>
                    <a:pt x="177673" y="0"/>
                    <a:pt x="396875" y="0"/>
                  </a:cubicBezTo>
                  <a:cubicBezTo>
                    <a:pt x="616077" y="0"/>
                    <a:pt x="793750" y="177673"/>
                    <a:pt x="793750" y="396875"/>
                  </a:cubicBezTo>
                  <a:cubicBezTo>
                    <a:pt x="793750" y="616077"/>
                    <a:pt x="616077" y="793750"/>
                    <a:pt x="396875" y="793750"/>
                  </a:cubicBezTo>
                  <a:cubicBezTo>
                    <a:pt x="177673" y="793750"/>
                    <a:pt x="0" y="616077"/>
                    <a:pt x="0" y="396875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3" name="Freeform 33" descr="preencoded.png"/>
          <p:cNvSpPr/>
          <p:nvPr/>
        </p:nvSpPr>
        <p:spPr>
          <a:xfrm>
            <a:off x="12453938" y="5880202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0" y="0"/>
                </a:moveTo>
                <a:lnTo>
                  <a:pt x="238124" y="0"/>
                </a:lnTo>
                <a:lnTo>
                  <a:pt x="238124" y="238125"/>
                </a:lnTo>
                <a:lnTo>
                  <a:pt x="0" y="2381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000" b="-200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4" name="TextBox 34"/>
          <p:cNvSpPr txBox="1"/>
          <p:nvPr/>
        </p:nvSpPr>
        <p:spPr>
          <a:xfrm>
            <a:off x="7779544" y="6466732"/>
            <a:ext cx="2558207" cy="40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2"/>
              </a:lnSpc>
              <a:spcBef>
                <a:spcPct val="0"/>
              </a:spcBef>
            </a:pPr>
            <a:r>
              <a:rPr lang="en-US" sz="253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Αυτοαξιολόγηση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779544" y="6819605"/>
            <a:ext cx="9586912" cy="47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39"/>
              </a:lnSpc>
              <a:spcBef>
                <a:spcPct val="0"/>
              </a:spcBef>
            </a:pPr>
            <a:r>
              <a:rPr lang="en-US" sz="2462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Προσωπικός στοχασμός των μαθητών για τη μαθησιακή διαδικασία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7552582" y="7964691"/>
            <a:ext cx="10040836" cy="1469384"/>
            <a:chOff x="0" y="0"/>
            <a:chExt cx="13387781" cy="195917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3387832" cy="1959102"/>
            </a:xfrm>
            <a:custGeom>
              <a:avLst/>
              <a:gdLst/>
              <a:ahLst/>
              <a:cxnLst/>
              <a:rect l="l" t="t" r="r" b="b"/>
              <a:pathLst>
                <a:path w="13387832" h="1959102">
                  <a:moveTo>
                    <a:pt x="0" y="182880"/>
                  </a:moveTo>
                  <a:cubicBezTo>
                    <a:pt x="0" y="81915"/>
                    <a:pt x="81915" y="0"/>
                    <a:pt x="182880" y="0"/>
                  </a:cubicBezTo>
                  <a:lnTo>
                    <a:pt x="13204952" y="0"/>
                  </a:lnTo>
                  <a:cubicBezTo>
                    <a:pt x="13305917" y="0"/>
                    <a:pt x="13387832" y="81915"/>
                    <a:pt x="13387832" y="182880"/>
                  </a:cubicBezTo>
                  <a:lnTo>
                    <a:pt x="13387832" y="1776222"/>
                  </a:lnTo>
                  <a:cubicBezTo>
                    <a:pt x="13387832" y="1877187"/>
                    <a:pt x="13305917" y="1959102"/>
                    <a:pt x="13204952" y="1959102"/>
                  </a:cubicBezTo>
                  <a:lnTo>
                    <a:pt x="182880" y="1959102"/>
                  </a:lnTo>
                  <a:cubicBezTo>
                    <a:pt x="81915" y="1959102"/>
                    <a:pt x="0" y="1877187"/>
                    <a:pt x="0" y="1776222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552582" y="7936116"/>
            <a:ext cx="10040836" cy="114300"/>
            <a:chOff x="0" y="0"/>
            <a:chExt cx="13387781" cy="152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387832" cy="152400"/>
            </a:xfrm>
            <a:custGeom>
              <a:avLst/>
              <a:gdLst/>
              <a:ahLst/>
              <a:cxnLst/>
              <a:rect l="l" t="t" r="r" b="b"/>
              <a:pathLst>
                <a:path w="13387832" h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lnTo>
                    <a:pt x="13311632" y="0"/>
                  </a:lnTo>
                  <a:cubicBezTo>
                    <a:pt x="13353670" y="0"/>
                    <a:pt x="13387832" y="34163"/>
                    <a:pt x="13387832" y="76200"/>
                  </a:cubicBezTo>
                  <a:cubicBezTo>
                    <a:pt x="13387832" y="118237"/>
                    <a:pt x="13353670" y="152400"/>
                    <a:pt x="13311632" y="152400"/>
                  </a:cubicBezTo>
                  <a:lnTo>
                    <a:pt x="76200" y="152400"/>
                  </a:lnTo>
                  <a:cubicBezTo>
                    <a:pt x="34163" y="152400"/>
                    <a:pt x="0" y="118237"/>
                    <a:pt x="0" y="76200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275344" y="7667034"/>
            <a:ext cx="595312" cy="595312"/>
            <a:chOff x="0" y="0"/>
            <a:chExt cx="793750" cy="79375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93750" cy="793750"/>
            </a:xfrm>
            <a:custGeom>
              <a:avLst/>
              <a:gdLst/>
              <a:ahLst/>
              <a:cxnLst/>
              <a:rect l="l" t="t" r="r" b="b"/>
              <a:pathLst>
                <a:path w="793750" h="793750">
                  <a:moveTo>
                    <a:pt x="0" y="396875"/>
                  </a:moveTo>
                  <a:cubicBezTo>
                    <a:pt x="0" y="177673"/>
                    <a:pt x="177673" y="0"/>
                    <a:pt x="396875" y="0"/>
                  </a:cubicBezTo>
                  <a:cubicBezTo>
                    <a:pt x="616077" y="0"/>
                    <a:pt x="793750" y="177673"/>
                    <a:pt x="793750" y="396875"/>
                  </a:cubicBezTo>
                  <a:cubicBezTo>
                    <a:pt x="793750" y="616077"/>
                    <a:pt x="616077" y="793750"/>
                    <a:pt x="396875" y="793750"/>
                  </a:cubicBezTo>
                  <a:cubicBezTo>
                    <a:pt x="177673" y="793750"/>
                    <a:pt x="0" y="616077"/>
                    <a:pt x="0" y="396875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2" name="Freeform 42" descr="preencoded.png"/>
          <p:cNvSpPr/>
          <p:nvPr/>
        </p:nvSpPr>
        <p:spPr>
          <a:xfrm>
            <a:off x="12453938" y="7845628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0" y="0"/>
                </a:moveTo>
                <a:lnTo>
                  <a:pt x="238124" y="0"/>
                </a:lnTo>
                <a:lnTo>
                  <a:pt x="238124" y="238125"/>
                </a:lnTo>
                <a:lnTo>
                  <a:pt x="0" y="2381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000" b="-200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3" name="TextBox 43"/>
          <p:cNvSpPr txBox="1"/>
          <p:nvPr/>
        </p:nvSpPr>
        <p:spPr>
          <a:xfrm>
            <a:off x="7779544" y="8432159"/>
            <a:ext cx="3930179" cy="40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2"/>
              </a:lnSpc>
              <a:spcBef>
                <a:spcPct val="0"/>
              </a:spcBef>
            </a:pPr>
            <a:r>
              <a:rPr lang="en-US" sz="253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Συζήτηση Αναστοχασμού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779544" y="8785022"/>
            <a:ext cx="9586912" cy="47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39"/>
              </a:lnSpc>
              <a:spcBef>
                <a:spcPct val="0"/>
              </a:spcBef>
            </a:pPr>
            <a:r>
              <a:rPr lang="en-US" sz="2462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Ομαδική αξιολόγηση και ανταλλαγή απόψεων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4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38" y="1165469"/>
            <a:ext cx="7088238" cy="94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Επικοινωνία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7476" y="2529040"/>
            <a:ext cx="4590459" cy="2739628"/>
            <a:chOff x="0" y="0"/>
            <a:chExt cx="6120613" cy="3652838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6107938" cy="3640074"/>
            </a:xfrm>
            <a:custGeom>
              <a:avLst/>
              <a:gdLst/>
              <a:ahLst/>
              <a:cxnLst/>
              <a:rect l="l" t="t" r="r" b="b"/>
              <a:pathLst>
                <a:path w="6107938" h="3640074">
                  <a:moveTo>
                    <a:pt x="0" y="158750"/>
                  </a:moveTo>
                  <a:cubicBezTo>
                    <a:pt x="0" y="71120"/>
                    <a:pt x="71247" y="0"/>
                    <a:pt x="159004" y="0"/>
                  </a:cubicBezTo>
                  <a:lnTo>
                    <a:pt x="5948934" y="0"/>
                  </a:lnTo>
                  <a:cubicBezTo>
                    <a:pt x="6036691" y="0"/>
                    <a:pt x="6107938" y="71120"/>
                    <a:pt x="6107938" y="158750"/>
                  </a:cubicBezTo>
                  <a:lnTo>
                    <a:pt x="6107938" y="3481324"/>
                  </a:lnTo>
                  <a:cubicBezTo>
                    <a:pt x="6107938" y="3568954"/>
                    <a:pt x="6036691" y="3640074"/>
                    <a:pt x="5948934" y="3640074"/>
                  </a:cubicBezTo>
                  <a:lnTo>
                    <a:pt x="159004" y="3640074"/>
                  </a:lnTo>
                  <a:cubicBezTo>
                    <a:pt x="71247" y="3640074"/>
                    <a:pt x="0" y="3568954"/>
                    <a:pt x="0" y="3481324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120638" cy="3652774"/>
            </a:xfrm>
            <a:custGeom>
              <a:avLst/>
              <a:gdLst/>
              <a:ahLst/>
              <a:cxnLst/>
              <a:rect l="l" t="t" r="r" b="b"/>
              <a:pathLst>
                <a:path w="6120638" h="3652774">
                  <a:moveTo>
                    <a:pt x="0" y="165100"/>
                  </a:moveTo>
                  <a:cubicBezTo>
                    <a:pt x="0" y="73914"/>
                    <a:pt x="74041" y="0"/>
                    <a:pt x="165354" y="0"/>
                  </a:cubicBezTo>
                  <a:lnTo>
                    <a:pt x="5955284" y="0"/>
                  </a:lnTo>
                  <a:lnTo>
                    <a:pt x="5955284" y="6350"/>
                  </a:lnTo>
                  <a:lnTo>
                    <a:pt x="5955284" y="0"/>
                  </a:lnTo>
                  <a:cubicBezTo>
                    <a:pt x="6046597" y="0"/>
                    <a:pt x="6120638" y="73914"/>
                    <a:pt x="6120638" y="165100"/>
                  </a:cubicBezTo>
                  <a:lnTo>
                    <a:pt x="6114288" y="165100"/>
                  </a:lnTo>
                  <a:lnTo>
                    <a:pt x="6120638" y="165100"/>
                  </a:lnTo>
                  <a:lnTo>
                    <a:pt x="6120638" y="3487674"/>
                  </a:lnTo>
                  <a:lnTo>
                    <a:pt x="6114288" y="3487674"/>
                  </a:lnTo>
                  <a:lnTo>
                    <a:pt x="6120638" y="3487674"/>
                  </a:lnTo>
                  <a:cubicBezTo>
                    <a:pt x="6120638" y="3578860"/>
                    <a:pt x="6046597" y="3652774"/>
                    <a:pt x="5955284" y="3652774"/>
                  </a:cubicBezTo>
                  <a:lnTo>
                    <a:pt x="5955284" y="3646424"/>
                  </a:lnTo>
                  <a:lnTo>
                    <a:pt x="5955284" y="3652774"/>
                  </a:lnTo>
                  <a:lnTo>
                    <a:pt x="165354" y="3652774"/>
                  </a:lnTo>
                  <a:lnTo>
                    <a:pt x="165354" y="3646424"/>
                  </a:lnTo>
                  <a:lnTo>
                    <a:pt x="165354" y="3652774"/>
                  </a:lnTo>
                  <a:cubicBezTo>
                    <a:pt x="74041" y="3652774"/>
                    <a:pt x="0" y="3578860"/>
                    <a:pt x="0" y="3487674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3487674"/>
                  </a:lnTo>
                  <a:lnTo>
                    <a:pt x="6350" y="3487674"/>
                  </a:lnTo>
                  <a:lnTo>
                    <a:pt x="12700" y="3487674"/>
                  </a:lnTo>
                  <a:cubicBezTo>
                    <a:pt x="12700" y="3571875"/>
                    <a:pt x="81026" y="3640074"/>
                    <a:pt x="165354" y="3640074"/>
                  </a:cubicBezTo>
                  <a:lnTo>
                    <a:pt x="5955284" y="3640074"/>
                  </a:lnTo>
                  <a:cubicBezTo>
                    <a:pt x="6039612" y="3640074"/>
                    <a:pt x="6107938" y="3571875"/>
                    <a:pt x="6107938" y="3487674"/>
                  </a:cubicBezTo>
                  <a:lnTo>
                    <a:pt x="6107938" y="165100"/>
                  </a:lnTo>
                  <a:cubicBezTo>
                    <a:pt x="6107938" y="80899"/>
                    <a:pt x="6039612" y="12700"/>
                    <a:pt x="5955284" y="12700"/>
                  </a:cubicBezTo>
                  <a:lnTo>
                    <a:pt x="165354" y="12700"/>
                  </a:lnTo>
                  <a:lnTo>
                    <a:pt x="165354" y="6350"/>
                  </a:lnTo>
                  <a:lnTo>
                    <a:pt x="165354" y="12700"/>
                  </a:lnTo>
                  <a:cubicBezTo>
                    <a:pt x="81026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85284" y="2788739"/>
            <a:ext cx="1947118" cy="49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2"/>
              </a:lnSpc>
            </a:pPr>
            <a:r>
              <a:rPr lang="en-US" sz="3049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Διεύθυνση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5284" y="3316043"/>
            <a:ext cx="3994842" cy="104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3"/>
              </a:lnSpc>
            </a:pPr>
            <a:r>
              <a:rPr lang="en-US" sz="2587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Αθανασίου Φυλακτού 1, Ηράκλεια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5284" y="4412456"/>
            <a:ext cx="3994842" cy="55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Τ.Κ. 62400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851922" y="2529040"/>
            <a:ext cx="4590602" cy="2739628"/>
            <a:chOff x="0" y="0"/>
            <a:chExt cx="6120803" cy="3652838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6108065" cy="3640074"/>
            </a:xfrm>
            <a:custGeom>
              <a:avLst/>
              <a:gdLst/>
              <a:ahLst/>
              <a:cxnLst/>
              <a:rect l="l" t="t" r="r" b="b"/>
              <a:pathLst>
                <a:path w="6108065" h="3640074">
                  <a:moveTo>
                    <a:pt x="0" y="158750"/>
                  </a:moveTo>
                  <a:cubicBezTo>
                    <a:pt x="0" y="71120"/>
                    <a:pt x="71247" y="0"/>
                    <a:pt x="159004" y="0"/>
                  </a:cubicBezTo>
                  <a:lnTo>
                    <a:pt x="5949061" y="0"/>
                  </a:lnTo>
                  <a:cubicBezTo>
                    <a:pt x="6036818" y="0"/>
                    <a:pt x="6108065" y="71120"/>
                    <a:pt x="6108065" y="158750"/>
                  </a:cubicBezTo>
                  <a:lnTo>
                    <a:pt x="6108065" y="3481324"/>
                  </a:lnTo>
                  <a:cubicBezTo>
                    <a:pt x="6108065" y="3568954"/>
                    <a:pt x="6036818" y="3640074"/>
                    <a:pt x="5949061" y="3640074"/>
                  </a:cubicBezTo>
                  <a:lnTo>
                    <a:pt x="159004" y="3640074"/>
                  </a:lnTo>
                  <a:cubicBezTo>
                    <a:pt x="71247" y="3640074"/>
                    <a:pt x="0" y="3568954"/>
                    <a:pt x="0" y="3481324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120765" cy="3652774"/>
            </a:xfrm>
            <a:custGeom>
              <a:avLst/>
              <a:gdLst/>
              <a:ahLst/>
              <a:cxnLst/>
              <a:rect l="l" t="t" r="r" b="b"/>
              <a:pathLst>
                <a:path w="6120765" h="3652774">
                  <a:moveTo>
                    <a:pt x="0" y="165100"/>
                  </a:moveTo>
                  <a:cubicBezTo>
                    <a:pt x="0" y="73914"/>
                    <a:pt x="74041" y="0"/>
                    <a:pt x="165354" y="0"/>
                  </a:cubicBezTo>
                  <a:lnTo>
                    <a:pt x="5955411" y="0"/>
                  </a:lnTo>
                  <a:lnTo>
                    <a:pt x="5955411" y="6350"/>
                  </a:lnTo>
                  <a:lnTo>
                    <a:pt x="5955411" y="0"/>
                  </a:lnTo>
                  <a:cubicBezTo>
                    <a:pt x="6046724" y="0"/>
                    <a:pt x="6120765" y="73914"/>
                    <a:pt x="6120765" y="165100"/>
                  </a:cubicBezTo>
                  <a:lnTo>
                    <a:pt x="6114415" y="165100"/>
                  </a:lnTo>
                  <a:lnTo>
                    <a:pt x="6120765" y="165100"/>
                  </a:lnTo>
                  <a:lnTo>
                    <a:pt x="6120765" y="3487674"/>
                  </a:lnTo>
                  <a:lnTo>
                    <a:pt x="6114415" y="3487674"/>
                  </a:lnTo>
                  <a:lnTo>
                    <a:pt x="6120765" y="3487674"/>
                  </a:lnTo>
                  <a:cubicBezTo>
                    <a:pt x="6120765" y="3578860"/>
                    <a:pt x="6046724" y="3652774"/>
                    <a:pt x="5955411" y="3652774"/>
                  </a:cubicBezTo>
                  <a:lnTo>
                    <a:pt x="5955411" y="3646424"/>
                  </a:lnTo>
                  <a:lnTo>
                    <a:pt x="5955411" y="3652774"/>
                  </a:lnTo>
                  <a:lnTo>
                    <a:pt x="165354" y="3652774"/>
                  </a:lnTo>
                  <a:lnTo>
                    <a:pt x="165354" y="3646424"/>
                  </a:lnTo>
                  <a:lnTo>
                    <a:pt x="165354" y="3652774"/>
                  </a:lnTo>
                  <a:cubicBezTo>
                    <a:pt x="74041" y="3652774"/>
                    <a:pt x="0" y="3578860"/>
                    <a:pt x="0" y="3487674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3487674"/>
                  </a:lnTo>
                  <a:lnTo>
                    <a:pt x="6350" y="3487674"/>
                  </a:lnTo>
                  <a:lnTo>
                    <a:pt x="12700" y="3487674"/>
                  </a:lnTo>
                  <a:cubicBezTo>
                    <a:pt x="12700" y="3571875"/>
                    <a:pt x="81026" y="3640074"/>
                    <a:pt x="165354" y="3640074"/>
                  </a:cubicBezTo>
                  <a:lnTo>
                    <a:pt x="5955411" y="3640074"/>
                  </a:lnTo>
                  <a:cubicBezTo>
                    <a:pt x="6039739" y="3640074"/>
                    <a:pt x="6108065" y="3571875"/>
                    <a:pt x="6108065" y="3487674"/>
                  </a:cubicBezTo>
                  <a:lnTo>
                    <a:pt x="6108065" y="165100"/>
                  </a:lnTo>
                  <a:cubicBezTo>
                    <a:pt x="6108065" y="80899"/>
                    <a:pt x="6039739" y="12700"/>
                    <a:pt x="5955411" y="12700"/>
                  </a:cubicBezTo>
                  <a:lnTo>
                    <a:pt x="165354" y="12700"/>
                  </a:lnTo>
                  <a:lnTo>
                    <a:pt x="165354" y="6350"/>
                  </a:lnTo>
                  <a:lnTo>
                    <a:pt x="165354" y="12700"/>
                  </a:lnTo>
                  <a:cubicBezTo>
                    <a:pt x="81026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149731" y="2788739"/>
            <a:ext cx="1919660" cy="49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2"/>
              </a:lnSpc>
            </a:pPr>
            <a:r>
              <a:rPr lang="en-US" sz="3049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Τηλέφωνο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49731" y="3316043"/>
            <a:ext cx="3994995" cy="51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3"/>
              </a:lnSpc>
            </a:pPr>
            <a:r>
              <a:rPr lang="en-US" sz="2587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2325023968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87476" y="5542655"/>
            <a:ext cx="9455048" cy="1662265"/>
            <a:chOff x="0" y="0"/>
            <a:chExt cx="12606731" cy="2216353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2594082" cy="2203577"/>
            </a:xfrm>
            <a:custGeom>
              <a:avLst/>
              <a:gdLst/>
              <a:ahLst/>
              <a:cxnLst/>
              <a:rect l="l" t="t" r="r" b="b"/>
              <a:pathLst>
                <a:path w="12594082" h="2203577">
                  <a:moveTo>
                    <a:pt x="0" y="158750"/>
                  </a:moveTo>
                  <a:cubicBezTo>
                    <a:pt x="0" y="71120"/>
                    <a:pt x="71374" y="0"/>
                    <a:pt x="159512" y="0"/>
                  </a:cubicBezTo>
                  <a:lnTo>
                    <a:pt x="12434570" y="0"/>
                  </a:lnTo>
                  <a:cubicBezTo>
                    <a:pt x="12522708" y="0"/>
                    <a:pt x="12594082" y="71120"/>
                    <a:pt x="12594082" y="158750"/>
                  </a:cubicBezTo>
                  <a:lnTo>
                    <a:pt x="12594082" y="2044827"/>
                  </a:lnTo>
                  <a:cubicBezTo>
                    <a:pt x="12594082" y="2132457"/>
                    <a:pt x="12522708" y="2203577"/>
                    <a:pt x="12434570" y="2203577"/>
                  </a:cubicBezTo>
                  <a:lnTo>
                    <a:pt x="159512" y="2203577"/>
                  </a:lnTo>
                  <a:cubicBezTo>
                    <a:pt x="71374" y="2203577"/>
                    <a:pt x="0" y="2132457"/>
                    <a:pt x="0" y="2044827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2606782" cy="2216277"/>
            </a:xfrm>
            <a:custGeom>
              <a:avLst/>
              <a:gdLst/>
              <a:ahLst/>
              <a:cxnLst/>
              <a:rect l="l" t="t" r="r" b="b"/>
              <a:pathLst>
                <a:path w="12606782" h="2216277">
                  <a:moveTo>
                    <a:pt x="0" y="165100"/>
                  </a:moveTo>
                  <a:cubicBezTo>
                    <a:pt x="0" y="73914"/>
                    <a:pt x="74295" y="0"/>
                    <a:pt x="165862" y="0"/>
                  </a:cubicBezTo>
                  <a:lnTo>
                    <a:pt x="12440920" y="0"/>
                  </a:lnTo>
                  <a:lnTo>
                    <a:pt x="12440920" y="6350"/>
                  </a:lnTo>
                  <a:lnTo>
                    <a:pt x="12440920" y="0"/>
                  </a:lnTo>
                  <a:cubicBezTo>
                    <a:pt x="12532487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2051177"/>
                  </a:lnTo>
                  <a:lnTo>
                    <a:pt x="12600432" y="2051177"/>
                  </a:lnTo>
                  <a:lnTo>
                    <a:pt x="12606782" y="2051177"/>
                  </a:lnTo>
                  <a:cubicBezTo>
                    <a:pt x="12606782" y="2142363"/>
                    <a:pt x="12532487" y="2216277"/>
                    <a:pt x="12440920" y="2216277"/>
                  </a:cubicBezTo>
                  <a:lnTo>
                    <a:pt x="12440920" y="2209927"/>
                  </a:lnTo>
                  <a:lnTo>
                    <a:pt x="12440920" y="2216277"/>
                  </a:lnTo>
                  <a:lnTo>
                    <a:pt x="165862" y="2216277"/>
                  </a:lnTo>
                  <a:lnTo>
                    <a:pt x="165862" y="2209927"/>
                  </a:lnTo>
                  <a:lnTo>
                    <a:pt x="165862" y="2216277"/>
                  </a:lnTo>
                  <a:cubicBezTo>
                    <a:pt x="74295" y="2216277"/>
                    <a:pt x="0" y="2142363"/>
                    <a:pt x="0" y="205117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051177"/>
                  </a:lnTo>
                  <a:lnTo>
                    <a:pt x="6350" y="2051177"/>
                  </a:lnTo>
                  <a:lnTo>
                    <a:pt x="12700" y="2051177"/>
                  </a:lnTo>
                  <a:cubicBezTo>
                    <a:pt x="12700" y="2135378"/>
                    <a:pt x="81280" y="2203577"/>
                    <a:pt x="165862" y="2203577"/>
                  </a:cubicBezTo>
                  <a:lnTo>
                    <a:pt x="12440920" y="2203577"/>
                  </a:lnTo>
                  <a:cubicBezTo>
                    <a:pt x="12525501" y="2203577"/>
                    <a:pt x="12594082" y="2135251"/>
                    <a:pt x="12594082" y="2051177"/>
                  </a:cubicBezTo>
                  <a:lnTo>
                    <a:pt x="12594082" y="165100"/>
                  </a:lnTo>
                  <a:cubicBezTo>
                    <a:pt x="12594082" y="80899"/>
                    <a:pt x="12525501" y="12700"/>
                    <a:pt x="12440920" y="12700"/>
                  </a:cubicBezTo>
                  <a:lnTo>
                    <a:pt x="165862" y="12700"/>
                  </a:lnTo>
                  <a:lnTo>
                    <a:pt x="165862" y="6350"/>
                  </a:lnTo>
                  <a:lnTo>
                    <a:pt x="165862" y="12700"/>
                  </a:lnTo>
                  <a:cubicBezTo>
                    <a:pt x="81280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85284" y="5802363"/>
            <a:ext cx="1067246" cy="51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7"/>
              </a:lnSpc>
            </a:pPr>
            <a:r>
              <a:rPr lang="en-US" sz="3149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Email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5284" y="6329658"/>
            <a:ext cx="8859441" cy="51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3"/>
              </a:lnSpc>
            </a:pPr>
            <a:r>
              <a:rPr lang="en-US" sz="2587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mail@2dim-iraki.sch.gr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7434" y="7685637"/>
            <a:ext cx="9020327" cy="195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1"/>
              </a:lnSpc>
            </a:pPr>
            <a:r>
              <a:rPr lang="en-US" sz="3187" b="1" i="1">
                <a:solidFill>
                  <a:srgbClr val="2A2742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«Η προστασία του περιβάλλοντος ξεκινά από την εκπαίδευση και την ευαισθητοποίηση των νέων γενεών»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92238" y="7519092"/>
            <a:ext cx="38100" cy="1545136"/>
            <a:chOff x="0" y="0"/>
            <a:chExt cx="50800" cy="206018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800" cy="2060194"/>
            </a:xfrm>
            <a:custGeom>
              <a:avLst/>
              <a:gdLst/>
              <a:ahLst/>
              <a:cxnLst/>
              <a:rect l="l" t="t" r="r" b="b"/>
              <a:pathLst>
                <a:path w="50800" h="2060194">
                  <a:moveTo>
                    <a:pt x="0" y="0"/>
                  </a:moveTo>
                  <a:lnTo>
                    <a:pt x="50800" y="0"/>
                  </a:lnTo>
                  <a:lnTo>
                    <a:pt x="50800" y="2060194"/>
                  </a:lnTo>
                  <a:lnTo>
                    <a:pt x="0" y="2060194"/>
                  </a:ln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204" y="0"/>
            <a:ext cx="16230600" cy="7238382"/>
            <a:chOff x="0" y="-1989703"/>
            <a:chExt cx="21640800" cy="9651177"/>
          </a:xfrm>
        </p:grpSpPr>
        <p:sp>
          <p:nvSpPr>
            <p:cNvPr id="3" name="TextBox 3"/>
            <p:cNvSpPr txBox="1"/>
            <p:nvPr/>
          </p:nvSpPr>
          <p:spPr>
            <a:xfrm>
              <a:off x="3353061" y="-1989703"/>
              <a:ext cx="15875061" cy="34197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044"/>
                </a:lnSpc>
              </a:pPr>
              <a:endParaRPr lang="el-GR" sz="11679" dirty="0" smtClean="0">
                <a:solidFill>
                  <a:srgbClr val="BDB8DF"/>
                </a:solidFill>
                <a:latin typeface="Trend Sans One"/>
                <a:ea typeface="Trend Sans One"/>
                <a:cs typeface="Trend Sans One"/>
                <a:sym typeface="Trend Sans One"/>
              </a:endParaRPr>
            </a:p>
            <a:p>
              <a:pPr algn="ctr">
                <a:lnSpc>
                  <a:spcPts val="10044"/>
                </a:lnSpc>
              </a:pPr>
              <a:r>
                <a:rPr lang="en-US" sz="11679" dirty="0" smtClean="0">
                  <a:solidFill>
                    <a:srgbClr val="BDB8DF"/>
                  </a:solidFill>
                  <a:latin typeface="Trend Sans One"/>
                  <a:ea typeface="Trend Sans One"/>
                  <a:cs typeface="Trend Sans One"/>
                  <a:sym typeface="Trend Sans One"/>
                </a:rPr>
                <a:t>ΕΥΧΑΡΙΣΤΟΥ</a:t>
              </a:r>
              <a:r>
                <a:rPr lang="el-GR" sz="11679" dirty="0" smtClean="0">
                  <a:solidFill>
                    <a:srgbClr val="BDB8DF"/>
                  </a:solidFill>
                  <a:latin typeface="Trend Sans One"/>
                  <a:ea typeface="Trend Sans One"/>
                  <a:cs typeface="Trend Sans One"/>
                  <a:sym typeface="Trend Sans One"/>
                </a:rPr>
                <a:t>ΜΕ</a:t>
              </a:r>
              <a:endParaRPr lang="en-US" sz="11679" dirty="0">
                <a:solidFill>
                  <a:srgbClr val="BDB8DF"/>
                </a:solidFill>
                <a:latin typeface="Trend Sans One"/>
                <a:ea typeface="Trend Sans One"/>
                <a:cs typeface="Trend Sans One"/>
                <a:sym typeface="Trend Sans One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915351"/>
              <a:ext cx="21640800" cy="1746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1"/>
                </a:lnSpc>
              </a:pPr>
              <a:r>
                <a:rPr lang="en-US" sz="10199" spc="-234">
                  <a:solidFill>
                    <a:srgbClr val="BDB8DF"/>
                  </a:solidFill>
                  <a:latin typeface="Trend Slab Four"/>
                  <a:ea typeface="Trend Slab Four"/>
                  <a:cs typeface="Trend Slab Four"/>
                  <a:sym typeface="Trend Slab Four"/>
                </a:rPr>
                <a:t>ΓΙΑ ΤΗΝ ΠΡΟΣΟΧΗ ΣΑΣ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1A4B00F8-9E74-B33C-0B56-84A53506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63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50238" y="2179601"/>
            <a:ext cx="9445523" cy="18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Νερό, Ζωή και Τουρισμός στη Λίμνη Κερκίνη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03783" y="4941017"/>
            <a:ext cx="9445523" cy="140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9"/>
              </a:lnSpc>
            </a:pPr>
            <a:r>
              <a:rPr lang="en-US" sz="348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Περιβαλλοντικό πρόγραμμα 2ου Δημοτικού Σχολείου Ηρακλείας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50238" y="7253783"/>
            <a:ext cx="4212680" cy="1211952"/>
            <a:chOff x="0" y="0"/>
            <a:chExt cx="5102428" cy="14679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02352" cy="1467950"/>
            </a:xfrm>
            <a:custGeom>
              <a:avLst/>
              <a:gdLst/>
              <a:ahLst/>
              <a:cxnLst/>
              <a:rect l="l" t="t" r="r" b="b"/>
              <a:pathLst>
                <a:path w="5102352" h="1467950">
                  <a:moveTo>
                    <a:pt x="0" y="262420"/>
                  </a:moveTo>
                  <a:cubicBezTo>
                    <a:pt x="0" y="117564"/>
                    <a:pt x="56896" y="0"/>
                    <a:pt x="127000" y="0"/>
                  </a:cubicBezTo>
                  <a:lnTo>
                    <a:pt x="4975352" y="0"/>
                  </a:lnTo>
                  <a:cubicBezTo>
                    <a:pt x="5045456" y="0"/>
                    <a:pt x="5102352" y="117564"/>
                    <a:pt x="5102352" y="262420"/>
                  </a:cubicBezTo>
                  <a:lnTo>
                    <a:pt x="5102352" y="1205557"/>
                  </a:lnTo>
                  <a:cubicBezTo>
                    <a:pt x="5102352" y="1350413"/>
                    <a:pt x="5045456" y="1467950"/>
                    <a:pt x="4975352" y="1467950"/>
                  </a:cubicBezTo>
                  <a:lnTo>
                    <a:pt x="127000" y="1467950"/>
                  </a:lnTo>
                  <a:cubicBezTo>
                    <a:pt x="56896" y="1467950"/>
                    <a:pt x="0" y="1350413"/>
                    <a:pt x="0" y="1205557"/>
                  </a:cubicBezTo>
                  <a:close/>
                </a:path>
              </a:pathLst>
            </a:custGeom>
            <a:solidFill>
              <a:srgbClr val="D7D2F9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39754" y="7202601"/>
            <a:ext cx="3486598" cy="118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1"/>
              </a:lnSpc>
            </a:pPr>
            <a:r>
              <a:rPr lang="en-US" sz="2949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ΠΕΡΙΒΑΛΛΟΝΤΙΚΗ ΕΚΠΑΔΕΥΣΗ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855495" y="7253783"/>
            <a:ext cx="2815196" cy="1087792"/>
            <a:chOff x="0" y="0"/>
            <a:chExt cx="1937144" cy="7485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7131" cy="748538"/>
            </a:xfrm>
            <a:custGeom>
              <a:avLst/>
              <a:gdLst/>
              <a:ahLst/>
              <a:cxnLst/>
              <a:rect l="l" t="t" r="r" b="b"/>
              <a:pathLst>
                <a:path w="1937131" h="748538">
                  <a:moveTo>
                    <a:pt x="0" y="133350"/>
                  </a:moveTo>
                  <a:cubicBezTo>
                    <a:pt x="0" y="59690"/>
                    <a:pt x="60325" y="0"/>
                    <a:pt x="134747" y="0"/>
                  </a:cubicBezTo>
                  <a:lnTo>
                    <a:pt x="1802384" y="0"/>
                  </a:lnTo>
                  <a:lnTo>
                    <a:pt x="1802384" y="6350"/>
                  </a:lnTo>
                  <a:lnTo>
                    <a:pt x="1802384" y="0"/>
                  </a:lnTo>
                  <a:cubicBezTo>
                    <a:pt x="1876679" y="0"/>
                    <a:pt x="1937131" y="59690"/>
                    <a:pt x="1937131" y="133350"/>
                  </a:cubicBezTo>
                  <a:lnTo>
                    <a:pt x="1930781" y="133350"/>
                  </a:lnTo>
                  <a:lnTo>
                    <a:pt x="1937131" y="133350"/>
                  </a:lnTo>
                  <a:lnTo>
                    <a:pt x="1937131" y="615188"/>
                  </a:lnTo>
                  <a:lnTo>
                    <a:pt x="1930781" y="615188"/>
                  </a:lnTo>
                  <a:lnTo>
                    <a:pt x="1937131" y="615188"/>
                  </a:lnTo>
                  <a:cubicBezTo>
                    <a:pt x="1937131" y="688848"/>
                    <a:pt x="1876806" y="748538"/>
                    <a:pt x="1802384" y="748538"/>
                  </a:cubicBezTo>
                  <a:lnTo>
                    <a:pt x="1802384" y="742188"/>
                  </a:lnTo>
                  <a:lnTo>
                    <a:pt x="1802384" y="748538"/>
                  </a:lnTo>
                  <a:lnTo>
                    <a:pt x="134747" y="748538"/>
                  </a:lnTo>
                  <a:lnTo>
                    <a:pt x="134747" y="742188"/>
                  </a:lnTo>
                  <a:lnTo>
                    <a:pt x="134747" y="748538"/>
                  </a:lnTo>
                  <a:cubicBezTo>
                    <a:pt x="60325" y="748538"/>
                    <a:pt x="0" y="688848"/>
                    <a:pt x="0" y="615188"/>
                  </a:cubicBezTo>
                  <a:lnTo>
                    <a:pt x="0" y="133350"/>
                  </a:lnTo>
                  <a:lnTo>
                    <a:pt x="6350" y="133350"/>
                  </a:lnTo>
                  <a:lnTo>
                    <a:pt x="0" y="133350"/>
                  </a:lnTo>
                  <a:moveTo>
                    <a:pt x="12700" y="133350"/>
                  </a:moveTo>
                  <a:lnTo>
                    <a:pt x="12700" y="615188"/>
                  </a:lnTo>
                  <a:lnTo>
                    <a:pt x="6350" y="615188"/>
                  </a:lnTo>
                  <a:lnTo>
                    <a:pt x="12700" y="615188"/>
                  </a:lnTo>
                  <a:cubicBezTo>
                    <a:pt x="12700" y="681736"/>
                    <a:pt x="67310" y="735838"/>
                    <a:pt x="134747" y="735838"/>
                  </a:cubicBezTo>
                  <a:lnTo>
                    <a:pt x="1802384" y="735838"/>
                  </a:lnTo>
                  <a:cubicBezTo>
                    <a:pt x="1869821" y="735838"/>
                    <a:pt x="1924431" y="681736"/>
                    <a:pt x="1924431" y="615188"/>
                  </a:cubicBezTo>
                  <a:lnTo>
                    <a:pt x="1924431" y="133350"/>
                  </a:lnTo>
                  <a:cubicBezTo>
                    <a:pt x="1924431" y="66802"/>
                    <a:pt x="1869821" y="12700"/>
                    <a:pt x="1802384" y="12700"/>
                  </a:cubicBezTo>
                  <a:lnTo>
                    <a:pt x="134747" y="12700"/>
                  </a:lnTo>
                  <a:lnTo>
                    <a:pt x="134747" y="6350"/>
                  </a:lnTo>
                  <a:lnTo>
                    <a:pt x="134747" y="12700"/>
                  </a:lnTo>
                  <a:cubicBezTo>
                    <a:pt x="67310" y="12700"/>
                    <a:pt x="12700" y="66802"/>
                    <a:pt x="12700" y="133350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108105" y="7440559"/>
            <a:ext cx="2309977" cy="58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1"/>
              </a:lnSpc>
            </a:pPr>
            <a:r>
              <a:rPr lang="en-US" sz="2949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rPr>
              <a:t>2025-2026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4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90124"/>
            <a:chOff x="0" y="0"/>
            <a:chExt cx="9144000" cy="13720166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20190"/>
            </a:xfrm>
            <a:custGeom>
              <a:avLst/>
              <a:gdLst/>
              <a:ahLst/>
              <a:cxnLst/>
              <a:rect l="l" t="t" r="r" b="b"/>
              <a:pathLst>
                <a:path w="9144000" h="13720190">
                  <a:moveTo>
                    <a:pt x="0" y="0"/>
                  </a:moveTo>
                  <a:lnTo>
                    <a:pt x="9144000" y="0"/>
                  </a:lnTo>
                  <a:lnTo>
                    <a:pt x="9144000" y="13720190"/>
                  </a:lnTo>
                  <a:lnTo>
                    <a:pt x="0" y="137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209" y="481308"/>
            <a:ext cx="3740348" cy="77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8"/>
              </a:lnSpc>
            </a:pPr>
            <a:r>
              <a:rPr lang="en-US" sz="4712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Η Ομάδα μας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0447" y="1439170"/>
            <a:ext cx="10069116" cy="1939681"/>
            <a:chOff x="0" y="0"/>
            <a:chExt cx="13425488" cy="2586241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13412851" cy="2573528"/>
            </a:xfrm>
            <a:custGeom>
              <a:avLst/>
              <a:gdLst/>
              <a:ahLst/>
              <a:cxnLst/>
              <a:rect l="l" t="t" r="r" b="b"/>
              <a:pathLst>
                <a:path w="13412851" h="2573528">
                  <a:moveTo>
                    <a:pt x="0" y="109601"/>
                  </a:moveTo>
                  <a:cubicBezTo>
                    <a:pt x="0" y="49149"/>
                    <a:pt x="49276" y="0"/>
                    <a:pt x="110109" y="0"/>
                  </a:cubicBezTo>
                  <a:lnTo>
                    <a:pt x="13302742" y="0"/>
                  </a:lnTo>
                  <a:cubicBezTo>
                    <a:pt x="13363575" y="0"/>
                    <a:pt x="13412851" y="49149"/>
                    <a:pt x="13412851" y="109601"/>
                  </a:cubicBezTo>
                  <a:lnTo>
                    <a:pt x="13412851" y="2463927"/>
                  </a:lnTo>
                  <a:cubicBezTo>
                    <a:pt x="13412851" y="2524506"/>
                    <a:pt x="13363575" y="2573528"/>
                    <a:pt x="13302742" y="2573528"/>
                  </a:cubicBezTo>
                  <a:lnTo>
                    <a:pt x="110109" y="2573528"/>
                  </a:lnTo>
                  <a:cubicBezTo>
                    <a:pt x="49276" y="2573528"/>
                    <a:pt x="0" y="2524379"/>
                    <a:pt x="0" y="2463927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3425551" cy="2586228"/>
            </a:xfrm>
            <a:custGeom>
              <a:avLst/>
              <a:gdLst/>
              <a:ahLst/>
              <a:cxnLst/>
              <a:rect l="l" t="t" r="r" b="b"/>
              <a:pathLst>
                <a:path w="13425551" h="2586228">
                  <a:moveTo>
                    <a:pt x="0" y="115951"/>
                  </a:moveTo>
                  <a:cubicBezTo>
                    <a:pt x="0" y="51943"/>
                    <a:pt x="52197" y="0"/>
                    <a:pt x="116459" y="0"/>
                  </a:cubicBezTo>
                  <a:lnTo>
                    <a:pt x="13309092" y="0"/>
                  </a:lnTo>
                  <a:lnTo>
                    <a:pt x="13309092" y="6350"/>
                  </a:lnTo>
                  <a:lnTo>
                    <a:pt x="13309092" y="0"/>
                  </a:lnTo>
                  <a:cubicBezTo>
                    <a:pt x="13373354" y="0"/>
                    <a:pt x="13425551" y="51943"/>
                    <a:pt x="13425551" y="115951"/>
                  </a:cubicBezTo>
                  <a:lnTo>
                    <a:pt x="13419201" y="115951"/>
                  </a:lnTo>
                  <a:lnTo>
                    <a:pt x="13425551" y="115951"/>
                  </a:lnTo>
                  <a:lnTo>
                    <a:pt x="13425551" y="2470277"/>
                  </a:lnTo>
                  <a:lnTo>
                    <a:pt x="13419201" y="2470277"/>
                  </a:lnTo>
                  <a:lnTo>
                    <a:pt x="13425551" y="2470277"/>
                  </a:lnTo>
                  <a:cubicBezTo>
                    <a:pt x="13425551" y="2534412"/>
                    <a:pt x="13373354" y="2586228"/>
                    <a:pt x="13309092" y="2586228"/>
                  </a:cubicBezTo>
                  <a:lnTo>
                    <a:pt x="13309092" y="2579878"/>
                  </a:lnTo>
                  <a:lnTo>
                    <a:pt x="13309092" y="2586228"/>
                  </a:lnTo>
                  <a:lnTo>
                    <a:pt x="116459" y="2586228"/>
                  </a:lnTo>
                  <a:lnTo>
                    <a:pt x="116459" y="2579878"/>
                  </a:lnTo>
                  <a:lnTo>
                    <a:pt x="116459" y="2586228"/>
                  </a:lnTo>
                  <a:cubicBezTo>
                    <a:pt x="52197" y="2586228"/>
                    <a:pt x="0" y="2534285"/>
                    <a:pt x="0" y="2470277"/>
                  </a:cubicBezTo>
                  <a:lnTo>
                    <a:pt x="0" y="115951"/>
                  </a:lnTo>
                  <a:lnTo>
                    <a:pt x="6350" y="115951"/>
                  </a:lnTo>
                  <a:lnTo>
                    <a:pt x="0" y="115951"/>
                  </a:lnTo>
                  <a:moveTo>
                    <a:pt x="12700" y="115951"/>
                  </a:moveTo>
                  <a:lnTo>
                    <a:pt x="12700" y="2470277"/>
                  </a:lnTo>
                  <a:lnTo>
                    <a:pt x="6350" y="2470277"/>
                  </a:lnTo>
                  <a:lnTo>
                    <a:pt x="12700" y="2470277"/>
                  </a:lnTo>
                  <a:cubicBezTo>
                    <a:pt x="12700" y="2527300"/>
                    <a:pt x="59182" y="2573528"/>
                    <a:pt x="116459" y="2573528"/>
                  </a:cubicBezTo>
                  <a:lnTo>
                    <a:pt x="13309092" y="2573528"/>
                  </a:lnTo>
                  <a:cubicBezTo>
                    <a:pt x="13366369" y="2573528"/>
                    <a:pt x="13412851" y="2527300"/>
                    <a:pt x="13412851" y="2470277"/>
                  </a:cubicBezTo>
                  <a:lnTo>
                    <a:pt x="13412851" y="115951"/>
                  </a:lnTo>
                  <a:cubicBezTo>
                    <a:pt x="13412851" y="58928"/>
                    <a:pt x="13366369" y="12700"/>
                    <a:pt x="13309092" y="12700"/>
                  </a:cubicBezTo>
                  <a:lnTo>
                    <a:pt x="116459" y="12700"/>
                  </a:lnTo>
                  <a:lnTo>
                    <a:pt x="116459" y="6350"/>
                  </a:lnTo>
                  <a:lnTo>
                    <a:pt x="116459" y="12700"/>
                  </a:lnTo>
                  <a:cubicBezTo>
                    <a:pt x="59182" y="12700"/>
                    <a:pt x="12700" y="58928"/>
                    <a:pt x="12700" y="11595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0435" y="1439170"/>
            <a:ext cx="797271" cy="797271"/>
            <a:chOff x="0" y="0"/>
            <a:chExt cx="783031" cy="783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3082" cy="783082"/>
            </a:xfrm>
            <a:custGeom>
              <a:avLst/>
              <a:gdLst/>
              <a:ahLst/>
              <a:cxnLst/>
              <a:rect l="l" t="t" r="r" b="b"/>
              <a:pathLst>
                <a:path w="783082" h="783082">
                  <a:moveTo>
                    <a:pt x="0" y="391541"/>
                  </a:moveTo>
                  <a:cubicBezTo>
                    <a:pt x="0" y="175260"/>
                    <a:pt x="175260" y="0"/>
                    <a:pt x="391541" y="0"/>
                  </a:cubicBezTo>
                  <a:cubicBezTo>
                    <a:pt x="607822" y="0"/>
                    <a:pt x="783082" y="175260"/>
                    <a:pt x="783082" y="391541"/>
                  </a:cubicBezTo>
                  <a:cubicBezTo>
                    <a:pt x="783082" y="607822"/>
                    <a:pt x="607695" y="783082"/>
                    <a:pt x="391541" y="783082"/>
                  </a:cubicBezTo>
                  <a:cubicBezTo>
                    <a:pt x="175387" y="783082"/>
                    <a:pt x="0" y="607695"/>
                    <a:pt x="0" y="391541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" name="Freeform 16" descr="preencoded.png"/>
          <p:cNvSpPr/>
          <p:nvPr/>
        </p:nvSpPr>
        <p:spPr>
          <a:xfrm>
            <a:off x="1149991" y="1705647"/>
            <a:ext cx="264319" cy="264319"/>
          </a:xfrm>
          <a:custGeom>
            <a:avLst/>
            <a:gdLst/>
            <a:ahLst/>
            <a:cxnLst/>
            <a:rect l="l" t="t" r="r" b="b"/>
            <a:pathLst>
              <a:path w="264319" h="264319">
                <a:moveTo>
                  <a:pt x="0" y="0"/>
                </a:moveTo>
                <a:lnTo>
                  <a:pt x="264319" y="0"/>
                </a:lnTo>
                <a:lnTo>
                  <a:pt x="264319" y="264318"/>
                </a:lnTo>
                <a:lnTo>
                  <a:pt x="0" y="2643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8929" b="-8926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7" name="TextBox 17"/>
          <p:cNvSpPr txBox="1"/>
          <p:nvPr/>
        </p:nvSpPr>
        <p:spPr>
          <a:xfrm>
            <a:off x="890435" y="2403577"/>
            <a:ext cx="2885331" cy="46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1"/>
              </a:lnSpc>
            </a:pPr>
            <a:r>
              <a:rPr lang="en-US" sz="2874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Σχολική Μονάδα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0435" y="2741266"/>
            <a:ext cx="9649120" cy="49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2"/>
              </a:lnSpc>
            </a:pPr>
            <a:r>
              <a:rPr lang="en-US" sz="2499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2ο Δημοτικό Σχολείο Ηρακλείας, Δ/νση Εκπαίδευσης ΠΕ Σερρών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80447" y="3565027"/>
            <a:ext cx="10069116" cy="1939681"/>
            <a:chOff x="0" y="0"/>
            <a:chExt cx="13425488" cy="2586241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13412851" cy="2573528"/>
            </a:xfrm>
            <a:custGeom>
              <a:avLst/>
              <a:gdLst/>
              <a:ahLst/>
              <a:cxnLst/>
              <a:rect l="l" t="t" r="r" b="b"/>
              <a:pathLst>
                <a:path w="13412851" h="2573528">
                  <a:moveTo>
                    <a:pt x="0" y="109601"/>
                  </a:moveTo>
                  <a:cubicBezTo>
                    <a:pt x="0" y="49149"/>
                    <a:pt x="49276" y="0"/>
                    <a:pt x="110109" y="0"/>
                  </a:cubicBezTo>
                  <a:lnTo>
                    <a:pt x="13302742" y="0"/>
                  </a:lnTo>
                  <a:cubicBezTo>
                    <a:pt x="13363575" y="0"/>
                    <a:pt x="13412851" y="49149"/>
                    <a:pt x="13412851" y="109601"/>
                  </a:cubicBezTo>
                  <a:lnTo>
                    <a:pt x="13412851" y="2463927"/>
                  </a:lnTo>
                  <a:cubicBezTo>
                    <a:pt x="13412851" y="2524506"/>
                    <a:pt x="13363575" y="2573528"/>
                    <a:pt x="13302742" y="2573528"/>
                  </a:cubicBezTo>
                  <a:lnTo>
                    <a:pt x="110109" y="2573528"/>
                  </a:lnTo>
                  <a:cubicBezTo>
                    <a:pt x="49276" y="2573528"/>
                    <a:pt x="0" y="2524379"/>
                    <a:pt x="0" y="2463927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13425551" cy="2586228"/>
            </a:xfrm>
            <a:custGeom>
              <a:avLst/>
              <a:gdLst/>
              <a:ahLst/>
              <a:cxnLst/>
              <a:rect l="l" t="t" r="r" b="b"/>
              <a:pathLst>
                <a:path w="13425551" h="2586228">
                  <a:moveTo>
                    <a:pt x="0" y="115951"/>
                  </a:moveTo>
                  <a:cubicBezTo>
                    <a:pt x="0" y="51943"/>
                    <a:pt x="52197" y="0"/>
                    <a:pt x="116459" y="0"/>
                  </a:cubicBezTo>
                  <a:lnTo>
                    <a:pt x="13309092" y="0"/>
                  </a:lnTo>
                  <a:lnTo>
                    <a:pt x="13309092" y="6350"/>
                  </a:lnTo>
                  <a:lnTo>
                    <a:pt x="13309092" y="0"/>
                  </a:lnTo>
                  <a:cubicBezTo>
                    <a:pt x="13373354" y="0"/>
                    <a:pt x="13425551" y="51943"/>
                    <a:pt x="13425551" y="115951"/>
                  </a:cubicBezTo>
                  <a:lnTo>
                    <a:pt x="13419201" y="115951"/>
                  </a:lnTo>
                  <a:lnTo>
                    <a:pt x="13425551" y="115951"/>
                  </a:lnTo>
                  <a:lnTo>
                    <a:pt x="13425551" y="2470277"/>
                  </a:lnTo>
                  <a:lnTo>
                    <a:pt x="13419201" y="2470277"/>
                  </a:lnTo>
                  <a:lnTo>
                    <a:pt x="13425551" y="2470277"/>
                  </a:lnTo>
                  <a:cubicBezTo>
                    <a:pt x="13425551" y="2534412"/>
                    <a:pt x="13373354" y="2586228"/>
                    <a:pt x="13309092" y="2586228"/>
                  </a:cubicBezTo>
                  <a:lnTo>
                    <a:pt x="13309092" y="2579878"/>
                  </a:lnTo>
                  <a:lnTo>
                    <a:pt x="13309092" y="2586228"/>
                  </a:lnTo>
                  <a:lnTo>
                    <a:pt x="116459" y="2586228"/>
                  </a:lnTo>
                  <a:lnTo>
                    <a:pt x="116459" y="2579878"/>
                  </a:lnTo>
                  <a:lnTo>
                    <a:pt x="116459" y="2586228"/>
                  </a:lnTo>
                  <a:cubicBezTo>
                    <a:pt x="52197" y="2586228"/>
                    <a:pt x="0" y="2534285"/>
                    <a:pt x="0" y="2470277"/>
                  </a:cubicBezTo>
                  <a:lnTo>
                    <a:pt x="0" y="115951"/>
                  </a:lnTo>
                  <a:lnTo>
                    <a:pt x="6350" y="115951"/>
                  </a:lnTo>
                  <a:lnTo>
                    <a:pt x="0" y="115951"/>
                  </a:lnTo>
                  <a:moveTo>
                    <a:pt x="12700" y="115951"/>
                  </a:moveTo>
                  <a:lnTo>
                    <a:pt x="12700" y="2470277"/>
                  </a:lnTo>
                  <a:lnTo>
                    <a:pt x="6350" y="2470277"/>
                  </a:lnTo>
                  <a:lnTo>
                    <a:pt x="12700" y="2470277"/>
                  </a:lnTo>
                  <a:cubicBezTo>
                    <a:pt x="12700" y="2527300"/>
                    <a:pt x="59182" y="2573528"/>
                    <a:pt x="116459" y="2573528"/>
                  </a:cubicBezTo>
                  <a:lnTo>
                    <a:pt x="13309092" y="2573528"/>
                  </a:lnTo>
                  <a:cubicBezTo>
                    <a:pt x="13366369" y="2573528"/>
                    <a:pt x="13412851" y="2527300"/>
                    <a:pt x="13412851" y="2470277"/>
                  </a:cubicBezTo>
                  <a:lnTo>
                    <a:pt x="13412851" y="115951"/>
                  </a:lnTo>
                  <a:cubicBezTo>
                    <a:pt x="13412851" y="58928"/>
                    <a:pt x="13366369" y="12700"/>
                    <a:pt x="13309092" y="12700"/>
                  </a:cubicBezTo>
                  <a:lnTo>
                    <a:pt x="116459" y="12700"/>
                  </a:lnTo>
                  <a:lnTo>
                    <a:pt x="116459" y="6350"/>
                  </a:lnTo>
                  <a:lnTo>
                    <a:pt x="116459" y="12700"/>
                  </a:lnTo>
                  <a:cubicBezTo>
                    <a:pt x="59182" y="12700"/>
                    <a:pt x="12700" y="58928"/>
                    <a:pt x="12700" y="11595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0435" y="3565027"/>
            <a:ext cx="797271" cy="797271"/>
            <a:chOff x="0" y="0"/>
            <a:chExt cx="783031" cy="7830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83082" cy="783082"/>
            </a:xfrm>
            <a:custGeom>
              <a:avLst/>
              <a:gdLst/>
              <a:ahLst/>
              <a:cxnLst/>
              <a:rect l="l" t="t" r="r" b="b"/>
              <a:pathLst>
                <a:path w="783082" h="783082">
                  <a:moveTo>
                    <a:pt x="0" y="391541"/>
                  </a:moveTo>
                  <a:cubicBezTo>
                    <a:pt x="0" y="175260"/>
                    <a:pt x="175260" y="0"/>
                    <a:pt x="391541" y="0"/>
                  </a:cubicBezTo>
                  <a:cubicBezTo>
                    <a:pt x="607822" y="0"/>
                    <a:pt x="783082" y="175260"/>
                    <a:pt x="783082" y="391541"/>
                  </a:cubicBezTo>
                  <a:cubicBezTo>
                    <a:pt x="783082" y="607822"/>
                    <a:pt x="607695" y="783082"/>
                    <a:pt x="391541" y="783082"/>
                  </a:cubicBezTo>
                  <a:cubicBezTo>
                    <a:pt x="175387" y="783082"/>
                    <a:pt x="0" y="607695"/>
                    <a:pt x="0" y="391541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4" name="Freeform 24" descr="preencoded.png"/>
          <p:cNvSpPr/>
          <p:nvPr/>
        </p:nvSpPr>
        <p:spPr>
          <a:xfrm>
            <a:off x="1149991" y="3836489"/>
            <a:ext cx="264319" cy="264319"/>
          </a:xfrm>
          <a:custGeom>
            <a:avLst/>
            <a:gdLst/>
            <a:ahLst/>
            <a:cxnLst/>
            <a:rect l="l" t="t" r="r" b="b"/>
            <a:pathLst>
              <a:path w="264319" h="264319">
                <a:moveTo>
                  <a:pt x="0" y="0"/>
                </a:moveTo>
                <a:lnTo>
                  <a:pt x="264319" y="0"/>
                </a:lnTo>
                <a:lnTo>
                  <a:pt x="264319" y="264319"/>
                </a:lnTo>
                <a:lnTo>
                  <a:pt x="0" y="2643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7142" r="-7142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5" name="TextBox 25"/>
          <p:cNvSpPr txBox="1"/>
          <p:nvPr/>
        </p:nvSpPr>
        <p:spPr>
          <a:xfrm>
            <a:off x="890435" y="4529433"/>
            <a:ext cx="2150641" cy="46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1"/>
              </a:lnSpc>
              <a:spcBef>
                <a:spcPct val="0"/>
              </a:spcBef>
            </a:pPr>
            <a:r>
              <a:rPr lang="en-US" sz="28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Συντονιστής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0435" y="4867123"/>
            <a:ext cx="9649120" cy="49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2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Κωνσταντίνος Τσακράκης, ΠΕ70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80447" y="5690892"/>
            <a:ext cx="10069116" cy="1939681"/>
            <a:chOff x="0" y="0"/>
            <a:chExt cx="13425488" cy="2586241"/>
          </a:xfrm>
        </p:grpSpPr>
        <p:sp>
          <p:nvSpPr>
            <p:cNvPr id="28" name="Freeform 28"/>
            <p:cNvSpPr/>
            <p:nvPr/>
          </p:nvSpPr>
          <p:spPr>
            <a:xfrm>
              <a:off x="6350" y="6350"/>
              <a:ext cx="13412851" cy="2573528"/>
            </a:xfrm>
            <a:custGeom>
              <a:avLst/>
              <a:gdLst/>
              <a:ahLst/>
              <a:cxnLst/>
              <a:rect l="l" t="t" r="r" b="b"/>
              <a:pathLst>
                <a:path w="13412851" h="2573528">
                  <a:moveTo>
                    <a:pt x="0" y="109601"/>
                  </a:moveTo>
                  <a:cubicBezTo>
                    <a:pt x="0" y="49149"/>
                    <a:pt x="49276" y="0"/>
                    <a:pt x="110109" y="0"/>
                  </a:cubicBezTo>
                  <a:lnTo>
                    <a:pt x="13302742" y="0"/>
                  </a:lnTo>
                  <a:cubicBezTo>
                    <a:pt x="13363575" y="0"/>
                    <a:pt x="13412851" y="49149"/>
                    <a:pt x="13412851" y="109601"/>
                  </a:cubicBezTo>
                  <a:lnTo>
                    <a:pt x="13412851" y="2463927"/>
                  </a:lnTo>
                  <a:cubicBezTo>
                    <a:pt x="13412851" y="2524506"/>
                    <a:pt x="13363575" y="2573528"/>
                    <a:pt x="13302742" y="2573528"/>
                  </a:cubicBezTo>
                  <a:lnTo>
                    <a:pt x="110109" y="2573528"/>
                  </a:lnTo>
                  <a:cubicBezTo>
                    <a:pt x="49276" y="2573528"/>
                    <a:pt x="0" y="2524379"/>
                    <a:pt x="0" y="2463927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13425551" cy="2586228"/>
            </a:xfrm>
            <a:custGeom>
              <a:avLst/>
              <a:gdLst/>
              <a:ahLst/>
              <a:cxnLst/>
              <a:rect l="l" t="t" r="r" b="b"/>
              <a:pathLst>
                <a:path w="13425551" h="2586228">
                  <a:moveTo>
                    <a:pt x="0" y="115951"/>
                  </a:moveTo>
                  <a:cubicBezTo>
                    <a:pt x="0" y="51943"/>
                    <a:pt x="52197" y="0"/>
                    <a:pt x="116459" y="0"/>
                  </a:cubicBezTo>
                  <a:lnTo>
                    <a:pt x="13309092" y="0"/>
                  </a:lnTo>
                  <a:lnTo>
                    <a:pt x="13309092" y="6350"/>
                  </a:lnTo>
                  <a:lnTo>
                    <a:pt x="13309092" y="0"/>
                  </a:lnTo>
                  <a:cubicBezTo>
                    <a:pt x="13373354" y="0"/>
                    <a:pt x="13425551" y="51943"/>
                    <a:pt x="13425551" y="115951"/>
                  </a:cubicBezTo>
                  <a:lnTo>
                    <a:pt x="13419201" y="115951"/>
                  </a:lnTo>
                  <a:lnTo>
                    <a:pt x="13425551" y="115951"/>
                  </a:lnTo>
                  <a:lnTo>
                    <a:pt x="13425551" y="2470277"/>
                  </a:lnTo>
                  <a:lnTo>
                    <a:pt x="13419201" y="2470277"/>
                  </a:lnTo>
                  <a:lnTo>
                    <a:pt x="13425551" y="2470277"/>
                  </a:lnTo>
                  <a:cubicBezTo>
                    <a:pt x="13425551" y="2534412"/>
                    <a:pt x="13373354" y="2586228"/>
                    <a:pt x="13309092" y="2586228"/>
                  </a:cubicBezTo>
                  <a:lnTo>
                    <a:pt x="13309092" y="2579878"/>
                  </a:lnTo>
                  <a:lnTo>
                    <a:pt x="13309092" y="2586228"/>
                  </a:lnTo>
                  <a:lnTo>
                    <a:pt x="116459" y="2586228"/>
                  </a:lnTo>
                  <a:lnTo>
                    <a:pt x="116459" y="2579878"/>
                  </a:lnTo>
                  <a:lnTo>
                    <a:pt x="116459" y="2586228"/>
                  </a:lnTo>
                  <a:cubicBezTo>
                    <a:pt x="52197" y="2586228"/>
                    <a:pt x="0" y="2534285"/>
                    <a:pt x="0" y="2470277"/>
                  </a:cubicBezTo>
                  <a:lnTo>
                    <a:pt x="0" y="115951"/>
                  </a:lnTo>
                  <a:lnTo>
                    <a:pt x="6350" y="115951"/>
                  </a:lnTo>
                  <a:lnTo>
                    <a:pt x="0" y="115951"/>
                  </a:lnTo>
                  <a:moveTo>
                    <a:pt x="12700" y="115951"/>
                  </a:moveTo>
                  <a:lnTo>
                    <a:pt x="12700" y="2470277"/>
                  </a:lnTo>
                  <a:lnTo>
                    <a:pt x="6350" y="2470277"/>
                  </a:lnTo>
                  <a:lnTo>
                    <a:pt x="12700" y="2470277"/>
                  </a:lnTo>
                  <a:cubicBezTo>
                    <a:pt x="12700" y="2527300"/>
                    <a:pt x="59182" y="2573528"/>
                    <a:pt x="116459" y="2573528"/>
                  </a:cubicBezTo>
                  <a:lnTo>
                    <a:pt x="13309092" y="2573528"/>
                  </a:lnTo>
                  <a:cubicBezTo>
                    <a:pt x="13366369" y="2573528"/>
                    <a:pt x="13412851" y="2527300"/>
                    <a:pt x="13412851" y="2470277"/>
                  </a:cubicBezTo>
                  <a:lnTo>
                    <a:pt x="13412851" y="115951"/>
                  </a:lnTo>
                  <a:cubicBezTo>
                    <a:pt x="13412851" y="58928"/>
                    <a:pt x="13366369" y="12700"/>
                    <a:pt x="13309092" y="12700"/>
                  </a:cubicBezTo>
                  <a:lnTo>
                    <a:pt x="116459" y="12700"/>
                  </a:lnTo>
                  <a:lnTo>
                    <a:pt x="116459" y="6350"/>
                  </a:lnTo>
                  <a:lnTo>
                    <a:pt x="116459" y="12700"/>
                  </a:lnTo>
                  <a:cubicBezTo>
                    <a:pt x="59182" y="12700"/>
                    <a:pt x="12700" y="58928"/>
                    <a:pt x="12700" y="11595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0435" y="5704732"/>
            <a:ext cx="783431" cy="783431"/>
            <a:chOff x="0" y="0"/>
            <a:chExt cx="783031" cy="78303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83082" cy="783082"/>
            </a:xfrm>
            <a:custGeom>
              <a:avLst/>
              <a:gdLst/>
              <a:ahLst/>
              <a:cxnLst/>
              <a:rect l="l" t="t" r="r" b="b"/>
              <a:pathLst>
                <a:path w="783082" h="783082">
                  <a:moveTo>
                    <a:pt x="0" y="391541"/>
                  </a:moveTo>
                  <a:cubicBezTo>
                    <a:pt x="0" y="175260"/>
                    <a:pt x="175260" y="0"/>
                    <a:pt x="391541" y="0"/>
                  </a:cubicBezTo>
                  <a:cubicBezTo>
                    <a:pt x="607822" y="0"/>
                    <a:pt x="783082" y="175260"/>
                    <a:pt x="783082" y="391541"/>
                  </a:cubicBezTo>
                  <a:cubicBezTo>
                    <a:pt x="783082" y="607822"/>
                    <a:pt x="607695" y="783082"/>
                    <a:pt x="391541" y="783082"/>
                  </a:cubicBezTo>
                  <a:cubicBezTo>
                    <a:pt x="175387" y="783082"/>
                    <a:pt x="0" y="607695"/>
                    <a:pt x="0" y="391541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2" name="Freeform 32" descr="preencoded.png"/>
          <p:cNvSpPr/>
          <p:nvPr/>
        </p:nvSpPr>
        <p:spPr>
          <a:xfrm>
            <a:off x="1161674" y="5967117"/>
            <a:ext cx="259556" cy="259556"/>
          </a:xfrm>
          <a:custGeom>
            <a:avLst/>
            <a:gdLst/>
            <a:ahLst/>
            <a:cxnLst/>
            <a:rect l="l" t="t" r="r" b="b"/>
            <a:pathLst>
              <a:path w="259556" h="259556">
                <a:moveTo>
                  <a:pt x="0" y="0"/>
                </a:moveTo>
                <a:lnTo>
                  <a:pt x="259556" y="0"/>
                </a:lnTo>
                <a:lnTo>
                  <a:pt x="259556" y="259556"/>
                </a:lnTo>
                <a:lnTo>
                  <a:pt x="0" y="2595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787" b="-1783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3" name="TextBox 33"/>
          <p:cNvSpPr txBox="1"/>
          <p:nvPr/>
        </p:nvSpPr>
        <p:spPr>
          <a:xfrm>
            <a:off x="890435" y="6655298"/>
            <a:ext cx="2077194" cy="46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1"/>
              </a:lnSpc>
              <a:spcBef>
                <a:spcPct val="0"/>
              </a:spcBef>
            </a:pPr>
            <a:r>
              <a:rPr lang="en-US" sz="28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Διευθύντρια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90435" y="6992988"/>
            <a:ext cx="9649120" cy="49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2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Dr. Καλλιόπη Κωνσταντίνου, ΠΕ11 Φυσικής Αγωγής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680447" y="7816748"/>
            <a:ext cx="10069116" cy="1939681"/>
            <a:chOff x="0" y="0"/>
            <a:chExt cx="13425488" cy="2586241"/>
          </a:xfrm>
        </p:grpSpPr>
        <p:sp>
          <p:nvSpPr>
            <p:cNvPr id="36" name="Freeform 36"/>
            <p:cNvSpPr/>
            <p:nvPr/>
          </p:nvSpPr>
          <p:spPr>
            <a:xfrm>
              <a:off x="6350" y="6350"/>
              <a:ext cx="13412851" cy="2573528"/>
            </a:xfrm>
            <a:custGeom>
              <a:avLst/>
              <a:gdLst/>
              <a:ahLst/>
              <a:cxnLst/>
              <a:rect l="l" t="t" r="r" b="b"/>
              <a:pathLst>
                <a:path w="13412851" h="2573528">
                  <a:moveTo>
                    <a:pt x="0" y="109601"/>
                  </a:moveTo>
                  <a:cubicBezTo>
                    <a:pt x="0" y="49149"/>
                    <a:pt x="49276" y="0"/>
                    <a:pt x="110109" y="0"/>
                  </a:cubicBezTo>
                  <a:lnTo>
                    <a:pt x="13302742" y="0"/>
                  </a:lnTo>
                  <a:cubicBezTo>
                    <a:pt x="13363575" y="0"/>
                    <a:pt x="13412851" y="49149"/>
                    <a:pt x="13412851" y="109601"/>
                  </a:cubicBezTo>
                  <a:lnTo>
                    <a:pt x="13412851" y="2463927"/>
                  </a:lnTo>
                  <a:cubicBezTo>
                    <a:pt x="13412851" y="2524506"/>
                    <a:pt x="13363575" y="2573528"/>
                    <a:pt x="13302742" y="2573528"/>
                  </a:cubicBezTo>
                  <a:lnTo>
                    <a:pt x="110109" y="2573528"/>
                  </a:lnTo>
                  <a:cubicBezTo>
                    <a:pt x="49276" y="2573528"/>
                    <a:pt x="0" y="2524379"/>
                    <a:pt x="0" y="2463927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13425551" cy="2586228"/>
            </a:xfrm>
            <a:custGeom>
              <a:avLst/>
              <a:gdLst/>
              <a:ahLst/>
              <a:cxnLst/>
              <a:rect l="l" t="t" r="r" b="b"/>
              <a:pathLst>
                <a:path w="13425551" h="2586228">
                  <a:moveTo>
                    <a:pt x="0" y="115951"/>
                  </a:moveTo>
                  <a:cubicBezTo>
                    <a:pt x="0" y="51943"/>
                    <a:pt x="52197" y="0"/>
                    <a:pt x="116459" y="0"/>
                  </a:cubicBezTo>
                  <a:lnTo>
                    <a:pt x="13309092" y="0"/>
                  </a:lnTo>
                  <a:lnTo>
                    <a:pt x="13309092" y="6350"/>
                  </a:lnTo>
                  <a:lnTo>
                    <a:pt x="13309092" y="0"/>
                  </a:lnTo>
                  <a:cubicBezTo>
                    <a:pt x="13373354" y="0"/>
                    <a:pt x="13425551" y="51943"/>
                    <a:pt x="13425551" y="115951"/>
                  </a:cubicBezTo>
                  <a:lnTo>
                    <a:pt x="13419201" y="115951"/>
                  </a:lnTo>
                  <a:lnTo>
                    <a:pt x="13425551" y="115951"/>
                  </a:lnTo>
                  <a:lnTo>
                    <a:pt x="13425551" y="2470277"/>
                  </a:lnTo>
                  <a:lnTo>
                    <a:pt x="13419201" y="2470277"/>
                  </a:lnTo>
                  <a:lnTo>
                    <a:pt x="13425551" y="2470277"/>
                  </a:lnTo>
                  <a:cubicBezTo>
                    <a:pt x="13425551" y="2534412"/>
                    <a:pt x="13373354" y="2586228"/>
                    <a:pt x="13309092" y="2586228"/>
                  </a:cubicBezTo>
                  <a:lnTo>
                    <a:pt x="13309092" y="2579878"/>
                  </a:lnTo>
                  <a:lnTo>
                    <a:pt x="13309092" y="2586228"/>
                  </a:lnTo>
                  <a:lnTo>
                    <a:pt x="116459" y="2586228"/>
                  </a:lnTo>
                  <a:lnTo>
                    <a:pt x="116459" y="2579878"/>
                  </a:lnTo>
                  <a:lnTo>
                    <a:pt x="116459" y="2586228"/>
                  </a:lnTo>
                  <a:cubicBezTo>
                    <a:pt x="52197" y="2586228"/>
                    <a:pt x="0" y="2534285"/>
                    <a:pt x="0" y="2470277"/>
                  </a:cubicBezTo>
                  <a:lnTo>
                    <a:pt x="0" y="115951"/>
                  </a:lnTo>
                  <a:lnTo>
                    <a:pt x="6350" y="115951"/>
                  </a:lnTo>
                  <a:lnTo>
                    <a:pt x="0" y="115951"/>
                  </a:lnTo>
                  <a:moveTo>
                    <a:pt x="12700" y="115951"/>
                  </a:moveTo>
                  <a:lnTo>
                    <a:pt x="12700" y="2470277"/>
                  </a:lnTo>
                  <a:lnTo>
                    <a:pt x="6350" y="2470277"/>
                  </a:lnTo>
                  <a:lnTo>
                    <a:pt x="12700" y="2470277"/>
                  </a:lnTo>
                  <a:cubicBezTo>
                    <a:pt x="12700" y="2527300"/>
                    <a:pt x="59182" y="2573528"/>
                    <a:pt x="116459" y="2573528"/>
                  </a:cubicBezTo>
                  <a:lnTo>
                    <a:pt x="13309092" y="2573528"/>
                  </a:lnTo>
                  <a:cubicBezTo>
                    <a:pt x="13366369" y="2573528"/>
                    <a:pt x="13412851" y="2527300"/>
                    <a:pt x="13412851" y="2470277"/>
                  </a:cubicBezTo>
                  <a:lnTo>
                    <a:pt x="13412851" y="115951"/>
                  </a:lnTo>
                  <a:cubicBezTo>
                    <a:pt x="13412851" y="58928"/>
                    <a:pt x="13366369" y="12700"/>
                    <a:pt x="13309092" y="12700"/>
                  </a:cubicBezTo>
                  <a:lnTo>
                    <a:pt x="116459" y="12700"/>
                  </a:lnTo>
                  <a:lnTo>
                    <a:pt x="116459" y="6350"/>
                  </a:lnTo>
                  <a:lnTo>
                    <a:pt x="116459" y="12700"/>
                  </a:lnTo>
                  <a:cubicBezTo>
                    <a:pt x="59182" y="12700"/>
                    <a:pt x="12700" y="58928"/>
                    <a:pt x="12700" y="11595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90435" y="7816748"/>
            <a:ext cx="797271" cy="797271"/>
            <a:chOff x="0" y="0"/>
            <a:chExt cx="783031" cy="78303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83082" cy="783082"/>
            </a:xfrm>
            <a:custGeom>
              <a:avLst/>
              <a:gdLst/>
              <a:ahLst/>
              <a:cxnLst/>
              <a:rect l="l" t="t" r="r" b="b"/>
              <a:pathLst>
                <a:path w="783082" h="783082">
                  <a:moveTo>
                    <a:pt x="0" y="391541"/>
                  </a:moveTo>
                  <a:cubicBezTo>
                    <a:pt x="0" y="175260"/>
                    <a:pt x="175260" y="0"/>
                    <a:pt x="391541" y="0"/>
                  </a:cubicBezTo>
                  <a:cubicBezTo>
                    <a:pt x="607822" y="0"/>
                    <a:pt x="783082" y="175260"/>
                    <a:pt x="783082" y="391541"/>
                  </a:cubicBezTo>
                  <a:cubicBezTo>
                    <a:pt x="783082" y="607822"/>
                    <a:pt x="607695" y="783082"/>
                    <a:pt x="391541" y="783082"/>
                  </a:cubicBezTo>
                  <a:cubicBezTo>
                    <a:pt x="175387" y="783082"/>
                    <a:pt x="0" y="607695"/>
                    <a:pt x="0" y="391541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0" name="Freeform 40" descr="preencoded.png"/>
          <p:cNvSpPr/>
          <p:nvPr/>
        </p:nvSpPr>
        <p:spPr>
          <a:xfrm>
            <a:off x="1156911" y="8087992"/>
            <a:ext cx="264319" cy="264319"/>
          </a:xfrm>
          <a:custGeom>
            <a:avLst/>
            <a:gdLst/>
            <a:ahLst/>
            <a:cxnLst/>
            <a:rect l="l" t="t" r="r" b="b"/>
            <a:pathLst>
              <a:path w="264319" h="264319">
                <a:moveTo>
                  <a:pt x="0" y="0"/>
                </a:moveTo>
                <a:lnTo>
                  <a:pt x="264319" y="0"/>
                </a:lnTo>
                <a:lnTo>
                  <a:pt x="264319" y="264319"/>
                </a:lnTo>
                <a:lnTo>
                  <a:pt x="0" y="2643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7855" b="-17859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1" name="TextBox 41"/>
          <p:cNvSpPr txBox="1"/>
          <p:nvPr/>
        </p:nvSpPr>
        <p:spPr>
          <a:xfrm>
            <a:off x="890435" y="8781155"/>
            <a:ext cx="1466478" cy="46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1"/>
              </a:lnSpc>
              <a:spcBef>
                <a:spcPct val="0"/>
              </a:spcBef>
            </a:pPr>
            <a:r>
              <a:rPr lang="en-US" sz="28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Μαθητές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90435" y="9118844"/>
            <a:ext cx="9649120" cy="49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2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21 μαθητές/τριες συμμετέχουν στο πρόγραμμα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21821" y="627907"/>
            <a:ext cx="1225448" cy="429216"/>
            <a:chOff x="0" y="0"/>
            <a:chExt cx="1633931" cy="572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3982" cy="572389"/>
            </a:xfrm>
            <a:custGeom>
              <a:avLst/>
              <a:gdLst/>
              <a:ahLst/>
              <a:cxnLst/>
              <a:rect l="l" t="t" r="r" b="b"/>
              <a:pathLst>
                <a:path w="1633982" h="572389">
                  <a:moveTo>
                    <a:pt x="0" y="102362"/>
                  </a:moveTo>
                  <a:cubicBezTo>
                    <a:pt x="0" y="45847"/>
                    <a:pt x="45847" y="0"/>
                    <a:pt x="102362" y="0"/>
                  </a:cubicBezTo>
                  <a:lnTo>
                    <a:pt x="1531620" y="0"/>
                  </a:lnTo>
                  <a:cubicBezTo>
                    <a:pt x="1588135" y="0"/>
                    <a:pt x="1633982" y="45847"/>
                    <a:pt x="1633982" y="102362"/>
                  </a:cubicBezTo>
                  <a:lnTo>
                    <a:pt x="1633982" y="470027"/>
                  </a:lnTo>
                  <a:cubicBezTo>
                    <a:pt x="1633982" y="526542"/>
                    <a:pt x="1588135" y="572389"/>
                    <a:pt x="1531620" y="572389"/>
                  </a:cubicBezTo>
                  <a:lnTo>
                    <a:pt x="102362" y="572389"/>
                  </a:lnTo>
                  <a:cubicBezTo>
                    <a:pt x="45847" y="572262"/>
                    <a:pt x="0" y="526542"/>
                    <a:pt x="0" y="470027"/>
                  </a:cubicBezTo>
                  <a:close/>
                </a:path>
              </a:pathLst>
            </a:custGeom>
            <a:solidFill>
              <a:srgbClr val="D7D2F9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" name="Freeform 8" descr="preencoded.png"/>
          <p:cNvSpPr/>
          <p:nvPr/>
        </p:nvSpPr>
        <p:spPr>
          <a:xfrm>
            <a:off x="2058743" y="751132"/>
            <a:ext cx="182613" cy="182613"/>
          </a:xfrm>
          <a:custGeom>
            <a:avLst/>
            <a:gdLst/>
            <a:ahLst/>
            <a:cxnLst/>
            <a:rect l="l" t="t" r="r" b="b"/>
            <a:pathLst>
              <a:path w="182613" h="182613">
                <a:moveTo>
                  <a:pt x="0" y="0"/>
                </a:moveTo>
                <a:lnTo>
                  <a:pt x="182613" y="0"/>
                </a:lnTo>
                <a:lnTo>
                  <a:pt x="182613" y="182613"/>
                </a:lnTo>
                <a:lnTo>
                  <a:pt x="0" y="1826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TextBox 9"/>
          <p:cNvSpPr txBox="1"/>
          <p:nvPr/>
        </p:nvSpPr>
        <p:spPr>
          <a:xfrm>
            <a:off x="2332587" y="639213"/>
            <a:ext cx="677761" cy="34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9"/>
              </a:lnSpc>
            </a:pPr>
            <a:r>
              <a:rPr lang="en-US" sz="1437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ΣΤΌΧΟΙ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1821" y="1091203"/>
            <a:ext cx="4788024" cy="89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1"/>
              </a:lnSpc>
            </a:pPr>
            <a:r>
              <a:rPr lang="en-US" sz="5537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Το Όραμά μας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21821" y="2266950"/>
            <a:ext cx="6943430" cy="36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6"/>
              </a:lnSpc>
            </a:pPr>
            <a:r>
              <a:rPr lang="en-US" sz="2949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Το πρόγραμμά μας συνδυάζει την περιβαλλοντική εκπαίδευση με τη διαθεματικότητα, εξερευνώντας τις εναλλακτικές μορφές αγροτουρισμού και τις υπαίθριες δραστηριότητες στη Λίμνη Κερκίνη.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1821" y="5977710"/>
            <a:ext cx="6943430" cy="180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6"/>
              </a:lnSpc>
            </a:pPr>
            <a:r>
              <a:rPr lang="en-US" sz="2949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Μέσα από βιωματικές δράσεις και επισκέψεις, οι μαθητές θα κατανοήσουν τη σχέση νερού, ζωής και τουρισμού.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431979" y="1987014"/>
            <a:ext cx="7417733" cy="7417733"/>
            <a:chOff x="0" y="0"/>
            <a:chExt cx="9257906" cy="9257906"/>
          </a:xfrm>
        </p:grpSpPr>
        <p:sp>
          <p:nvSpPr>
            <p:cNvPr id="14" name="Freeform 14" descr="preencoded.png"/>
            <p:cNvSpPr/>
            <p:nvPr/>
          </p:nvSpPr>
          <p:spPr>
            <a:xfrm>
              <a:off x="0" y="0"/>
              <a:ext cx="9257919" cy="9257919"/>
            </a:xfrm>
            <a:custGeom>
              <a:avLst/>
              <a:gdLst/>
              <a:ahLst/>
              <a:cxnLst/>
              <a:rect l="l" t="t" r="r" b="b"/>
              <a:pathLst>
                <a:path w="9257919" h="9257919">
                  <a:moveTo>
                    <a:pt x="0" y="0"/>
                  </a:moveTo>
                  <a:lnTo>
                    <a:pt x="9257919" y="0"/>
                  </a:lnTo>
                  <a:lnTo>
                    <a:pt x="9257919" y="9257919"/>
                  </a:lnTo>
                  <a:lnTo>
                    <a:pt x="0" y="9257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9016" y="704107"/>
            <a:ext cx="7847705" cy="922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12"/>
              </a:lnSpc>
            </a:pPr>
            <a:r>
              <a:rPr lang="en-US" sz="5437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Γνωστικά Αντικείμενα</a:t>
            </a:r>
          </a:p>
        </p:txBody>
      </p:sp>
      <p:sp>
        <p:nvSpPr>
          <p:cNvPr id="7" name="Freeform 7" descr="preencoded.png"/>
          <p:cNvSpPr/>
          <p:nvPr/>
        </p:nvSpPr>
        <p:spPr>
          <a:xfrm>
            <a:off x="969016" y="1940181"/>
            <a:ext cx="931902" cy="931902"/>
          </a:xfrm>
          <a:custGeom>
            <a:avLst/>
            <a:gdLst/>
            <a:ahLst/>
            <a:cxnLst/>
            <a:rect l="l" t="t" r="r" b="b"/>
            <a:pathLst>
              <a:path w="931902" h="931902">
                <a:moveTo>
                  <a:pt x="0" y="0"/>
                </a:moveTo>
                <a:lnTo>
                  <a:pt x="931902" y="0"/>
                </a:lnTo>
                <a:lnTo>
                  <a:pt x="931902" y="931902"/>
                </a:lnTo>
                <a:lnTo>
                  <a:pt x="0" y="9319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85" b="-68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TextBox 8"/>
          <p:cNvSpPr txBox="1"/>
          <p:nvPr/>
        </p:nvSpPr>
        <p:spPr>
          <a:xfrm>
            <a:off x="969016" y="3170482"/>
            <a:ext cx="2422773" cy="59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5"/>
              </a:lnSpc>
            </a:pPr>
            <a:r>
              <a:rPr lang="en-US" sz="358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Γεωγραφία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9016" y="3692871"/>
            <a:ext cx="8001895" cy="5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6"/>
              </a:lnSpc>
            </a:pPr>
            <a:r>
              <a:rPr lang="en-US" sz="2624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Εξερεύνηση του οικοσυστήματος της Λίμνης Κερκίνη</a:t>
            </a:r>
          </a:p>
        </p:txBody>
      </p:sp>
      <p:sp>
        <p:nvSpPr>
          <p:cNvPr id="10" name="Freeform 10" descr="preencoded.png"/>
          <p:cNvSpPr/>
          <p:nvPr/>
        </p:nvSpPr>
        <p:spPr>
          <a:xfrm>
            <a:off x="9316936" y="1940181"/>
            <a:ext cx="931902" cy="931902"/>
          </a:xfrm>
          <a:custGeom>
            <a:avLst/>
            <a:gdLst/>
            <a:ahLst/>
            <a:cxnLst/>
            <a:rect l="l" t="t" r="r" b="b"/>
            <a:pathLst>
              <a:path w="931902" h="931902">
                <a:moveTo>
                  <a:pt x="0" y="0"/>
                </a:moveTo>
                <a:lnTo>
                  <a:pt x="931902" y="0"/>
                </a:lnTo>
                <a:lnTo>
                  <a:pt x="931902" y="931902"/>
                </a:lnTo>
                <a:lnTo>
                  <a:pt x="0" y="9319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8219" b="-821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11" name="TextBox 11"/>
          <p:cNvSpPr txBox="1"/>
          <p:nvPr/>
        </p:nvSpPr>
        <p:spPr>
          <a:xfrm>
            <a:off x="9316936" y="3170482"/>
            <a:ext cx="3235151" cy="59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5"/>
              </a:lnSpc>
              <a:spcBef>
                <a:spcPct val="0"/>
              </a:spcBef>
            </a:pPr>
            <a:r>
              <a:rPr lang="en-US" sz="358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Φυσική Αγωγή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16936" y="3692871"/>
            <a:ext cx="8002038" cy="51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  <a:spcBef>
                <a:spcPct val="0"/>
              </a:spcBef>
            </a:pPr>
            <a:r>
              <a:rPr lang="en-US" sz="26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Υπαίθριες δραστηριότητες και κινητικές εμπειρίες</a:t>
            </a:r>
          </a:p>
        </p:txBody>
      </p:sp>
      <p:sp>
        <p:nvSpPr>
          <p:cNvPr id="13" name="Freeform 13" descr="preencoded.png"/>
          <p:cNvSpPr/>
          <p:nvPr/>
        </p:nvSpPr>
        <p:spPr>
          <a:xfrm>
            <a:off x="969016" y="4573396"/>
            <a:ext cx="931902" cy="931902"/>
          </a:xfrm>
          <a:custGeom>
            <a:avLst/>
            <a:gdLst/>
            <a:ahLst/>
            <a:cxnLst/>
            <a:rect l="l" t="t" r="r" b="b"/>
            <a:pathLst>
              <a:path w="931902" h="931902">
                <a:moveTo>
                  <a:pt x="0" y="0"/>
                </a:moveTo>
                <a:lnTo>
                  <a:pt x="931902" y="0"/>
                </a:lnTo>
                <a:lnTo>
                  <a:pt x="931902" y="931902"/>
                </a:lnTo>
                <a:lnTo>
                  <a:pt x="0" y="9319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3424" r="-342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4" name="TextBox 14"/>
          <p:cNvSpPr txBox="1"/>
          <p:nvPr/>
        </p:nvSpPr>
        <p:spPr>
          <a:xfrm>
            <a:off x="969016" y="5803697"/>
            <a:ext cx="2965772" cy="59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5"/>
              </a:lnSpc>
              <a:spcBef>
                <a:spcPct val="0"/>
              </a:spcBef>
            </a:pPr>
            <a:r>
              <a:rPr lang="en-US" sz="358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Πληροφορική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016" y="6326086"/>
            <a:ext cx="8001895" cy="51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  <a:spcBef>
                <a:spcPct val="0"/>
              </a:spcBef>
            </a:pPr>
            <a:r>
              <a:rPr lang="en-US" sz="26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Ψηφιακές παρουσιάσεις και διαδικτυακή διάχυση</a:t>
            </a:r>
          </a:p>
        </p:txBody>
      </p:sp>
      <p:sp>
        <p:nvSpPr>
          <p:cNvPr id="16" name="Freeform 16" descr="preencoded.png"/>
          <p:cNvSpPr/>
          <p:nvPr/>
        </p:nvSpPr>
        <p:spPr>
          <a:xfrm>
            <a:off x="9316936" y="4597558"/>
            <a:ext cx="907740" cy="907740"/>
          </a:xfrm>
          <a:custGeom>
            <a:avLst/>
            <a:gdLst/>
            <a:ahLst/>
            <a:cxnLst/>
            <a:rect l="l" t="t" r="r" b="b"/>
            <a:pathLst>
              <a:path w="907740" h="907740">
                <a:moveTo>
                  <a:pt x="0" y="0"/>
                </a:moveTo>
                <a:lnTo>
                  <a:pt x="907740" y="0"/>
                </a:lnTo>
                <a:lnTo>
                  <a:pt x="907740" y="907740"/>
                </a:lnTo>
                <a:lnTo>
                  <a:pt x="0" y="9077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7" name="TextBox 17"/>
          <p:cNvSpPr txBox="1"/>
          <p:nvPr/>
        </p:nvSpPr>
        <p:spPr>
          <a:xfrm>
            <a:off x="9316936" y="5803697"/>
            <a:ext cx="1815480" cy="59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5"/>
              </a:lnSpc>
              <a:spcBef>
                <a:spcPct val="0"/>
              </a:spcBef>
            </a:pPr>
            <a:r>
              <a:rPr lang="en-US" sz="358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Γλώσσα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16936" y="6326086"/>
            <a:ext cx="8002038" cy="51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  <a:spcBef>
                <a:spcPct val="0"/>
              </a:spcBef>
            </a:pPr>
            <a:r>
              <a:rPr lang="en-US" sz="26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Παραγωγή λόγου και δημιουργική έκφραση</a:t>
            </a:r>
          </a:p>
        </p:txBody>
      </p:sp>
      <p:sp>
        <p:nvSpPr>
          <p:cNvPr id="19" name="Freeform 19" descr="preencoded.png"/>
          <p:cNvSpPr/>
          <p:nvPr/>
        </p:nvSpPr>
        <p:spPr>
          <a:xfrm>
            <a:off x="969016" y="7206610"/>
            <a:ext cx="931902" cy="931902"/>
          </a:xfrm>
          <a:custGeom>
            <a:avLst/>
            <a:gdLst/>
            <a:ahLst/>
            <a:cxnLst/>
            <a:rect l="l" t="t" r="r" b="b"/>
            <a:pathLst>
              <a:path w="931902" h="931902">
                <a:moveTo>
                  <a:pt x="0" y="0"/>
                </a:moveTo>
                <a:lnTo>
                  <a:pt x="931902" y="0"/>
                </a:lnTo>
                <a:lnTo>
                  <a:pt x="931902" y="931902"/>
                </a:lnTo>
                <a:lnTo>
                  <a:pt x="0" y="9319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740" b="-273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0" name="TextBox 20"/>
          <p:cNvSpPr txBox="1"/>
          <p:nvPr/>
        </p:nvSpPr>
        <p:spPr>
          <a:xfrm>
            <a:off x="969016" y="8436921"/>
            <a:ext cx="2140223" cy="59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5"/>
              </a:lnSpc>
              <a:spcBef>
                <a:spcPct val="0"/>
              </a:spcBef>
            </a:pPr>
            <a:r>
              <a:rPr lang="en-US" sz="358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Εικαστικά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9016" y="8959301"/>
            <a:ext cx="8001895" cy="51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  <a:spcBef>
                <a:spcPct val="0"/>
              </a:spcBef>
            </a:pPr>
            <a:r>
              <a:rPr lang="en-US" sz="26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Δημιουργικές κατασκευές και καλλιτεχνική έκφραση</a:t>
            </a:r>
          </a:p>
        </p:txBody>
      </p:sp>
      <p:sp>
        <p:nvSpPr>
          <p:cNvPr id="22" name="Freeform 22" descr="preencoded.png"/>
          <p:cNvSpPr/>
          <p:nvPr/>
        </p:nvSpPr>
        <p:spPr>
          <a:xfrm>
            <a:off x="9316936" y="7186977"/>
            <a:ext cx="951535" cy="951535"/>
          </a:xfrm>
          <a:custGeom>
            <a:avLst/>
            <a:gdLst/>
            <a:ahLst/>
            <a:cxnLst/>
            <a:rect l="l" t="t" r="r" b="b"/>
            <a:pathLst>
              <a:path w="951535" h="951535">
                <a:moveTo>
                  <a:pt x="0" y="0"/>
                </a:moveTo>
                <a:lnTo>
                  <a:pt x="951535" y="0"/>
                </a:lnTo>
                <a:lnTo>
                  <a:pt x="951535" y="951535"/>
                </a:lnTo>
                <a:lnTo>
                  <a:pt x="0" y="951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7808" r="-1780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3" name="TextBox 23"/>
          <p:cNvSpPr txBox="1"/>
          <p:nvPr/>
        </p:nvSpPr>
        <p:spPr>
          <a:xfrm>
            <a:off x="9316936" y="8436921"/>
            <a:ext cx="3656261" cy="59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5"/>
              </a:lnSpc>
              <a:spcBef>
                <a:spcPct val="0"/>
              </a:spcBef>
            </a:pPr>
            <a:r>
              <a:rPr lang="en-US" sz="3587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Ενεργός Πολίτης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316936" y="8959301"/>
            <a:ext cx="8002038" cy="51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  <a:spcBef>
                <a:spcPct val="0"/>
              </a:spcBef>
            </a:pPr>
            <a:r>
              <a:rPr lang="en-US" sz="262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Δράσεις περιβαλλοντικής ευαισθητοποίησης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4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65444" y="703364"/>
            <a:ext cx="8217694" cy="91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9"/>
              </a:lnSpc>
            </a:pPr>
            <a:r>
              <a:rPr lang="en-US" sz="5374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Συνεργαζόμενοι Φορείς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46394" y="2017214"/>
            <a:ext cx="9537202" cy="1703784"/>
            <a:chOff x="0" y="0"/>
            <a:chExt cx="12716269" cy="2271712"/>
          </a:xfrm>
        </p:grpSpPr>
        <p:sp>
          <p:nvSpPr>
            <p:cNvPr id="12" name="Freeform 12"/>
            <p:cNvSpPr/>
            <p:nvPr/>
          </p:nvSpPr>
          <p:spPr>
            <a:xfrm>
              <a:off x="25400" y="25400"/>
              <a:ext cx="12665456" cy="2220976"/>
            </a:xfrm>
            <a:custGeom>
              <a:avLst/>
              <a:gdLst/>
              <a:ahLst/>
              <a:cxnLst/>
              <a:rect l="l" t="t" r="r" b="b"/>
              <a:pathLst>
                <a:path w="12665456" h="2220976">
                  <a:moveTo>
                    <a:pt x="0" y="243840"/>
                  </a:moveTo>
                  <a:cubicBezTo>
                    <a:pt x="0" y="109220"/>
                    <a:pt x="111252" y="0"/>
                    <a:pt x="248412" y="0"/>
                  </a:cubicBezTo>
                  <a:lnTo>
                    <a:pt x="12417044" y="0"/>
                  </a:lnTo>
                  <a:cubicBezTo>
                    <a:pt x="12554203" y="0"/>
                    <a:pt x="12665456" y="109220"/>
                    <a:pt x="12665456" y="243840"/>
                  </a:cubicBezTo>
                  <a:lnTo>
                    <a:pt x="12665456" y="1977136"/>
                  </a:lnTo>
                  <a:cubicBezTo>
                    <a:pt x="12665456" y="2111756"/>
                    <a:pt x="12554203" y="2220976"/>
                    <a:pt x="12417044" y="2220976"/>
                  </a:cubicBezTo>
                  <a:lnTo>
                    <a:pt x="248412" y="2220976"/>
                  </a:lnTo>
                  <a:cubicBezTo>
                    <a:pt x="111252" y="2220976"/>
                    <a:pt x="0" y="2111756"/>
                    <a:pt x="0" y="1977136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2716256" cy="2271776"/>
            </a:xfrm>
            <a:custGeom>
              <a:avLst/>
              <a:gdLst/>
              <a:ahLst/>
              <a:cxnLst/>
              <a:rect l="l" t="t" r="r" b="b"/>
              <a:pathLst>
                <a:path w="12716256" h="2271776">
                  <a:moveTo>
                    <a:pt x="0" y="269240"/>
                  </a:moveTo>
                  <a:cubicBezTo>
                    <a:pt x="0" y="120142"/>
                    <a:pt x="123063" y="0"/>
                    <a:pt x="273812" y="0"/>
                  </a:cubicBezTo>
                  <a:lnTo>
                    <a:pt x="12442444" y="0"/>
                  </a:lnTo>
                  <a:lnTo>
                    <a:pt x="12442444" y="25400"/>
                  </a:lnTo>
                  <a:lnTo>
                    <a:pt x="12442444" y="0"/>
                  </a:lnTo>
                  <a:cubicBezTo>
                    <a:pt x="12593193" y="0"/>
                    <a:pt x="12716256" y="120142"/>
                    <a:pt x="12716256" y="269240"/>
                  </a:cubicBezTo>
                  <a:lnTo>
                    <a:pt x="12690856" y="269240"/>
                  </a:lnTo>
                  <a:lnTo>
                    <a:pt x="12716256" y="269240"/>
                  </a:lnTo>
                  <a:lnTo>
                    <a:pt x="12716256" y="2002536"/>
                  </a:lnTo>
                  <a:lnTo>
                    <a:pt x="12690856" y="2002536"/>
                  </a:lnTo>
                  <a:lnTo>
                    <a:pt x="12716256" y="2002536"/>
                  </a:lnTo>
                  <a:cubicBezTo>
                    <a:pt x="12716256" y="2151634"/>
                    <a:pt x="12593193" y="2271776"/>
                    <a:pt x="12442444" y="2271776"/>
                  </a:cubicBezTo>
                  <a:lnTo>
                    <a:pt x="12442444" y="2246376"/>
                  </a:lnTo>
                  <a:lnTo>
                    <a:pt x="12442444" y="2271776"/>
                  </a:lnTo>
                  <a:lnTo>
                    <a:pt x="273812" y="2271776"/>
                  </a:lnTo>
                  <a:lnTo>
                    <a:pt x="273812" y="2246376"/>
                  </a:lnTo>
                  <a:lnTo>
                    <a:pt x="273812" y="2271776"/>
                  </a:lnTo>
                  <a:cubicBezTo>
                    <a:pt x="123063" y="2271776"/>
                    <a:pt x="0" y="2151634"/>
                    <a:pt x="0" y="2002536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002536"/>
                  </a:lnTo>
                  <a:lnTo>
                    <a:pt x="25400" y="2002536"/>
                  </a:lnTo>
                  <a:lnTo>
                    <a:pt x="50800" y="2002536"/>
                  </a:lnTo>
                  <a:cubicBezTo>
                    <a:pt x="50800" y="2122678"/>
                    <a:pt x="150241" y="2220976"/>
                    <a:pt x="273812" y="2220976"/>
                  </a:cubicBezTo>
                  <a:lnTo>
                    <a:pt x="12442444" y="2220976"/>
                  </a:lnTo>
                  <a:cubicBezTo>
                    <a:pt x="12566014" y="2220976"/>
                    <a:pt x="12665456" y="2122678"/>
                    <a:pt x="12665456" y="2002536"/>
                  </a:cubicBezTo>
                  <a:lnTo>
                    <a:pt x="12665456" y="269240"/>
                  </a:lnTo>
                  <a:cubicBezTo>
                    <a:pt x="12665456" y="149098"/>
                    <a:pt x="12566014" y="50800"/>
                    <a:pt x="12442444" y="50800"/>
                  </a:cubicBezTo>
                  <a:lnTo>
                    <a:pt x="273812" y="50800"/>
                  </a:lnTo>
                  <a:lnTo>
                    <a:pt x="273812" y="25400"/>
                  </a:lnTo>
                  <a:lnTo>
                    <a:pt x="273812" y="50800"/>
                  </a:lnTo>
                  <a:cubicBezTo>
                    <a:pt x="150241" y="50800"/>
                    <a:pt x="50800" y="149098"/>
                    <a:pt x="50800" y="26924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7344" y="2036264"/>
            <a:ext cx="152400" cy="1665684"/>
            <a:chOff x="0" y="0"/>
            <a:chExt cx="203200" cy="22209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3200" cy="2220976"/>
            </a:xfrm>
            <a:custGeom>
              <a:avLst/>
              <a:gdLst/>
              <a:ahLst/>
              <a:cxnLst/>
              <a:rect l="l" t="t" r="r" b="b"/>
              <a:pathLst>
                <a:path w="203200" h="2220976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119376"/>
                  </a:lnTo>
                  <a:cubicBezTo>
                    <a:pt x="203200" y="2175510"/>
                    <a:pt x="157734" y="2220976"/>
                    <a:pt x="101600" y="2220976"/>
                  </a:cubicBezTo>
                  <a:cubicBezTo>
                    <a:pt x="45466" y="2220976"/>
                    <a:pt x="0" y="2175510"/>
                    <a:pt x="0" y="2119376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93622" y="2321566"/>
            <a:ext cx="8463409" cy="4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88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Φορέας Διαχείρισης Λίμνης Κερκίνης ΟΦΥΠΕΚΑ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3622" y="2841869"/>
            <a:ext cx="8757047" cy="45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2325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Επίσημος φορέας προστασίας και διαχείρισης του οικοσυστήματος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46394" y="3958676"/>
            <a:ext cx="9537202" cy="1703784"/>
            <a:chOff x="0" y="0"/>
            <a:chExt cx="12716269" cy="2271712"/>
          </a:xfrm>
        </p:grpSpPr>
        <p:sp>
          <p:nvSpPr>
            <p:cNvPr id="19" name="Freeform 19"/>
            <p:cNvSpPr/>
            <p:nvPr/>
          </p:nvSpPr>
          <p:spPr>
            <a:xfrm>
              <a:off x="25400" y="25400"/>
              <a:ext cx="12665456" cy="2220976"/>
            </a:xfrm>
            <a:custGeom>
              <a:avLst/>
              <a:gdLst/>
              <a:ahLst/>
              <a:cxnLst/>
              <a:rect l="l" t="t" r="r" b="b"/>
              <a:pathLst>
                <a:path w="12665456" h="2220976">
                  <a:moveTo>
                    <a:pt x="0" y="243840"/>
                  </a:moveTo>
                  <a:cubicBezTo>
                    <a:pt x="0" y="109220"/>
                    <a:pt x="111252" y="0"/>
                    <a:pt x="248412" y="0"/>
                  </a:cubicBezTo>
                  <a:lnTo>
                    <a:pt x="12417044" y="0"/>
                  </a:lnTo>
                  <a:cubicBezTo>
                    <a:pt x="12554203" y="0"/>
                    <a:pt x="12665456" y="109220"/>
                    <a:pt x="12665456" y="243840"/>
                  </a:cubicBezTo>
                  <a:lnTo>
                    <a:pt x="12665456" y="1977136"/>
                  </a:lnTo>
                  <a:cubicBezTo>
                    <a:pt x="12665456" y="2111756"/>
                    <a:pt x="12554203" y="2220976"/>
                    <a:pt x="12417044" y="2220976"/>
                  </a:cubicBezTo>
                  <a:lnTo>
                    <a:pt x="248412" y="2220976"/>
                  </a:lnTo>
                  <a:cubicBezTo>
                    <a:pt x="111252" y="2220976"/>
                    <a:pt x="0" y="2111756"/>
                    <a:pt x="0" y="1977136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716256" cy="2271776"/>
            </a:xfrm>
            <a:custGeom>
              <a:avLst/>
              <a:gdLst/>
              <a:ahLst/>
              <a:cxnLst/>
              <a:rect l="l" t="t" r="r" b="b"/>
              <a:pathLst>
                <a:path w="12716256" h="2271776">
                  <a:moveTo>
                    <a:pt x="0" y="269240"/>
                  </a:moveTo>
                  <a:cubicBezTo>
                    <a:pt x="0" y="120142"/>
                    <a:pt x="123063" y="0"/>
                    <a:pt x="273812" y="0"/>
                  </a:cubicBezTo>
                  <a:lnTo>
                    <a:pt x="12442444" y="0"/>
                  </a:lnTo>
                  <a:lnTo>
                    <a:pt x="12442444" y="25400"/>
                  </a:lnTo>
                  <a:lnTo>
                    <a:pt x="12442444" y="0"/>
                  </a:lnTo>
                  <a:cubicBezTo>
                    <a:pt x="12593193" y="0"/>
                    <a:pt x="12716256" y="120142"/>
                    <a:pt x="12716256" y="269240"/>
                  </a:cubicBezTo>
                  <a:lnTo>
                    <a:pt x="12690856" y="269240"/>
                  </a:lnTo>
                  <a:lnTo>
                    <a:pt x="12716256" y="269240"/>
                  </a:lnTo>
                  <a:lnTo>
                    <a:pt x="12716256" y="2002536"/>
                  </a:lnTo>
                  <a:lnTo>
                    <a:pt x="12690856" y="2002536"/>
                  </a:lnTo>
                  <a:lnTo>
                    <a:pt x="12716256" y="2002536"/>
                  </a:lnTo>
                  <a:cubicBezTo>
                    <a:pt x="12716256" y="2151634"/>
                    <a:pt x="12593193" y="2271776"/>
                    <a:pt x="12442444" y="2271776"/>
                  </a:cubicBezTo>
                  <a:lnTo>
                    <a:pt x="12442444" y="2246376"/>
                  </a:lnTo>
                  <a:lnTo>
                    <a:pt x="12442444" y="2271776"/>
                  </a:lnTo>
                  <a:lnTo>
                    <a:pt x="273812" y="2271776"/>
                  </a:lnTo>
                  <a:lnTo>
                    <a:pt x="273812" y="2246376"/>
                  </a:lnTo>
                  <a:lnTo>
                    <a:pt x="273812" y="2271776"/>
                  </a:lnTo>
                  <a:cubicBezTo>
                    <a:pt x="123063" y="2271776"/>
                    <a:pt x="0" y="2151634"/>
                    <a:pt x="0" y="2002536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002536"/>
                  </a:lnTo>
                  <a:lnTo>
                    <a:pt x="25400" y="2002536"/>
                  </a:lnTo>
                  <a:lnTo>
                    <a:pt x="50800" y="2002536"/>
                  </a:lnTo>
                  <a:cubicBezTo>
                    <a:pt x="50800" y="2122678"/>
                    <a:pt x="150241" y="2220976"/>
                    <a:pt x="273812" y="2220976"/>
                  </a:cubicBezTo>
                  <a:lnTo>
                    <a:pt x="12442444" y="2220976"/>
                  </a:lnTo>
                  <a:cubicBezTo>
                    <a:pt x="12566014" y="2220976"/>
                    <a:pt x="12665456" y="2122678"/>
                    <a:pt x="12665456" y="2002536"/>
                  </a:cubicBezTo>
                  <a:lnTo>
                    <a:pt x="12665456" y="269240"/>
                  </a:lnTo>
                  <a:cubicBezTo>
                    <a:pt x="12665456" y="149098"/>
                    <a:pt x="12566014" y="50800"/>
                    <a:pt x="12442444" y="50800"/>
                  </a:cubicBezTo>
                  <a:lnTo>
                    <a:pt x="273812" y="50800"/>
                  </a:lnTo>
                  <a:lnTo>
                    <a:pt x="273812" y="25400"/>
                  </a:lnTo>
                  <a:lnTo>
                    <a:pt x="273812" y="50800"/>
                  </a:lnTo>
                  <a:cubicBezTo>
                    <a:pt x="150241" y="50800"/>
                    <a:pt x="50800" y="149098"/>
                    <a:pt x="50800" y="26924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27344" y="3977726"/>
            <a:ext cx="152400" cy="1665684"/>
            <a:chOff x="0" y="0"/>
            <a:chExt cx="203200" cy="222091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3200" cy="2220976"/>
            </a:xfrm>
            <a:custGeom>
              <a:avLst/>
              <a:gdLst/>
              <a:ahLst/>
              <a:cxnLst/>
              <a:rect l="l" t="t" r="r" b="b"/>
              <a:pathLst>
                <a:path w="203200" h="2220976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119376"/>
                  </a:lnTo>
                  <a:cubicBezTo>
                    <a:pt x="203200" y="2175510"/>
                    <a:pt x="157734" y="2220976"/>
                    <a:pt x="101600" y="2220976"/>
                  </a:cubicBezTo>
                  <a:cubicBezTo>
                    <a:pt x="45466" y="2220976"/>
                    <a:pt x="0" y="2175510"/>
                    <a:pt x="0" y="2119376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93622" y="4263028"/>
            <a:ext cx="6638106" cy="4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88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Τοπικοί Ξεναγοί – Περιβαλλοντολόγοι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3622" y="4783341"/>
            <a:ext cx="8757047" cy="45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2325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Εξειδικευμένοι επαγγελματίες για ενημερωτικές ομιλίες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46394" y="5900147"/>
            <a:ext cx="9537202" cy="1703784"/>
            <a:chOff x="0" y="0"/>
            <a:chExt cx="12716269" cy="2271712"/>
          </a:xfrm>
        </p:grpSpPr>
        <p:sp>
          <p:nvSpPr>
            <p:cNvPr id="26" name="Freeform 26"/>
            <p:cNvSpPr/>
            <p:nvPr/>
          </p:nvSpPr>
          <p:spPr>
            <a:xfrm>
              <a:off x="25400" y="25400"/>
              <a:ext cx="12665456" cy="2220976"/>
            </a:xfrm>
            <a:custGeom>
              <a:avLst/>
              <a:gdLst/>
              <a:ahLst/>
              <a:cxnLst/>
              <a:rect l="l" t="t" r="r" b="b"/>
              <a:pathLst>
                <a:path w="12665456" h="2220976">
                  <a:moveTo>
                    <a:pt x="0" y="243840"/>
                  </a:moveTo>
                  <a:cubicBezTo>
                    <a:pt x="0" y="109220"/>
                    <a:pt x="111252" y="0"/>
                    <a:pt x="248412" y="0"/>
                  </a:cubicBezTo>
                  <a:lnTo>
                    <a:pt x="12417044" y="0"/>
                  </a:lnTo>
                  <a:cubicBezTo>
                    <a:pt x="12554203" y="0"/>
                    <a:pt x="12665456" y="109220"/>
                    <a:pt x="12665456" y="243840"/>
                  </a:cubicBezTo>
                  <a:lnTo>
                    <a:pt x="12665456" y="1977136"/>
                  </a:lnTo>
                  <a:cubicBezTo>
                    <a:pt x="12665456" y="2111756"/>
                    <a:pt x="12554203" y="2220976"/>
                    <a:pt x="12417044" y="2220976"/>
                  </a:cubicBezTo>
                  <a:lnTo>
                    <a:pt x="248412" y="2220976"/>
                  </a:lnTo>
                  <a:cubicBezTo>
                    <a:pt x="111252" y="2220976"/>
                    <a:pt x="0" y="2111756"/>
                    <a:pt x="0" y="1977136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12716256" cy="2271776"/>
            </a:xfrm>
            <a:custGeom>
              <a:avLst/>
              <a:gdLst/>
              <a:ahLst/>
              <a:cxnLst/>
              <a:rect l="l" t="t" r="r" b="b"/>
              <a:pathLst>
                <a:path w="12716256" h="2271776">
                  <a:moveTo>
                    <a:pt x="0" y="269240"/>
                  </a:moveTo>
                  <a:cubicBezTo>
                    <a:pt x="0" y="120142"/>
                    <a:pt x="123063" y="0"/>
                    <a:pt x="273812" y="0"/>
                  </a:cubicBezTo>
                  <a:lnTo>
                    <a:pt x="12442444" y="0"/>
                  </a:lnTo>
                  <a:lnTo>
                    <a:pt x="12442444" y="25400"/>
                  </a:lnTo>
                  <a:lnTo>
                    <a:pt x="12442444" y="0"/>
                  </a:lnTo>
                  <a:cubicBezTo>
                    <a:pt x="12593193" y="0"/>
                    <a:pt x="12716256" y="120142"/>
                    <a:pt x="12716256" y="269240"/>
                  </a:cubicBezTo>
                  <a:lnTo>
                    <a:pt x="12690856" y="269240"/>
                  </a:lnTo>
                  <a:lnTo>
                    <a:pt x="12716256" y="269240"/>
                  </a:lnTo>
                  <a:lnTo>
                    <a:pt x="12716256" y="2002536"/>
                  </a:lnTo>
                  <a:lnTo>
                    <a:pt x="12690856" y="2002536"/>
                  </a:lnTo>
                  <a:lnTo>
                    <a:pt x="12716256" y="2002536"/>
                  </a:lnTo>
                  <a:cubicBezTo>
                    <a:pt x="12716256" y="2151634"/>
                    <a:pt x="12593193" y="2271776"/>
                    <a:pt x="12442444" y="2271776"/>
                  </a:cubicBezTo>
                  <a:lnTo>
                    <a:pt x="12442444" y="2246376"/>
                  </a:lnTo>
                  <a:lnTo>
                    <a:pt x="12442444" y="2271776"/>
                  </a:lnTo>
                  <a:lnTo>
                    <a:pt x="273812" y="2271776"/>
                  </a:lnTo>
                  <a:lnTo>
                    <a:pt x="273812" y="2246376"/>
                  </a:lnTo>
                  <a:lnTo>
                    <a:pt x="273812" y="2271776"/>
                  </a:lnTo>
                  <a:cubicBezTo>
                    <a:pt x="123063" y="2271776"/>
                    <a:pt x="0" y="2151634"/>
                    <a:pt x="0" y="2002536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002536"/>
                  </a:lnTo>
                  <a:lnTo>
                    <a:pt x="25400" y="2002536"/>
                  </a:lnTo>
                  <a:lnTo>
                    <a:pt x="50800" y="2002536"/>
                  </a:lnTo>
                  <a:cubicBezTo>
                    <a:pt x="50800" y="2122678"/>
                    <a:pt x="150241" y="2220976"/>
                    <a:pt x="273812" y="2220976"/>
                  </a:cubicBezTo>
                  <a:lnTo>
                    <a:pt x="12442444" y="2220976"/>
                  </a:lnTo>
                  <a:cubicBezTo>
                    <a:pt x="12566014" y="2220976"/>
                    <a:pt x="12665456" y="2122678"/>
                    <a:pt x="12665456" y="2002536"/>
                  </a:cubicBezTo>
                  <a:lnTo>
                    <a:pt x="12665456" y="269240"/>
                  </a:lnTo>
                  <a:cubicBezTo>
                    <a:pt x="12665456" y="149098"/>
                    <a:pt x="12566014" y="50800"/>
                    <a:pt x="12442444" y="50800"/>
                  </a:cubicBezTo>
                  <a:lnTo>
                    <a:pt x="273812" y="50800"/>
                  </a:lnTo>
                  <a:lnTo>
                    <a:pt x="273812" y="25400"/>
                  </a:lnTo>
                  <a:lnTo>
                    <a:pt x="273812" y="50800"/>
                  </a:lnTo>
                  <a:cubicBezTo>
                    <a:pt x="150241" y="50800"/>
                    <a:pt x="50800" y="149098"/>
                    <a:pt x="50800" y="26924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27344" y="5919197"/>
            <a:ext cx="152400" cy="1665684"/>
            <a:chOff x="0" y="0"/>
            <a:chExt cx="203200" cy="222091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3200" cy="2220976"/>
            </a:xfrm>
            <a:custGeom>
              <a:avLst/>
              <a:gdLst/>
              <a:ahLst/>
              <a:cxnLst/>
              <a:rect l="l" t="t" r="r" b="b"/>
              <a:pathLst>
                <a:path w="203200" h="2220976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119376"/>
                  </a:lnTo>
                  <a:cubicBezTo>
                    <a:pt x="203200" y="2175510"/>
                    <a:pt x="157734" y="2220976"/>
                    <a:pt x="101600" y="2220976"/>
                  </a:cubicBezTo>
                  <a:cubicBezTo>
                    <a:pt x="45466" y="2220976"/>
                    <a:pt x="0" y="2175510"/>
                    <a:pt x="0" y="2119376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93622" y="6204499"/>
            <a:ext cx="5207050" cy="4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88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Οικοτουριστικές Επιχειρήσεις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93622" y="6724802"/>
            <a:ext cx="8757047" cy="45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2325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Γνωριμία με βιώσιμες τουριστικές πρακτικές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46394" y="7841609"/>
            <a:ext cx="9537202" cy="1703784"/>
            <a:chOff x="0" y="0"/>
            <a:chExt cx="12716269" cy="2271712"/>
          </a:xfrm>
        </p:grpSpPr>
        <p:sp>
          <p:nvSpPr>
            <p:cNvPr id="33" name="Freeform 33"/>
            <p:cNvSpPr/>
            <p:nvPr/>
          </p:nvSpPr>
          <p:spPr>
            <a:xfrm>
              <a:off x="25400" y="25400"/>
              <a:ext cx="12665456" cy="2220976"/>
            </a:xfrm>
            <a:custGeom>
              <a:avLst/>
              <a:gdLst/>
              <a:ahLst/>
              <a:cxnLst/>
              <a:rect l="l" t="t" r="r" b="b"/>
              <a:pathLst>
                <a:path w="12665456" h="2220976">
                  <a:moveTo>
                    <a:pt x="0" y="243840"/>
                  </a:moveTo>
                  <a:cubicBezTo>
                    <a:pt x="0" y="109220"/>
                    <a:pt x="111252" y="0"/>
                    <a:pt x="248412" y="0"/>
                  </a:cubicBezTo>
                  <a:lnTo>
                    <a:pt x="12417044" y="0"/>
                  </a:lnTo>
                  <a:cubicBezTo>
                    <a:pt x="12554203" y="0"/>
                    <a:pt x="12665456" y="109220"/>
                    <a:pt x="12665456" y="243840"/>
                  </a:cubicBezTo>
                  <a:lnTo>
                    <a:pt x="12665456" y="1977136"/>
                  </a:lnTo>
                  <a:cubicBezTo>
                    <a:pt x="12665456" y="2111756"/>
                    <a:pt x="12554203" y="2220976"/>
                    <a:pt x="12417044" y="2220976"/>
                  </a:cubicBezTo>
                  <a:lnTo>
                    <a:pt x="248412" y="2220976"/>
                  </a:lnTo>
                  <a:cubicBezTo>
                    <a:pt x="111252" y="2220976"/>
                    <a:pt x="0" y="2111756"/>
                    <a:pt x="0" y="1977136"/>
                  </a:cubicBez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12716256" cy="2271776"/>
            </a:xfrm>
            <a:custGeom>
              <a:avLst/>
              <a:gdLst/>
              <a:ahLst/>
              <a:cxnLst/>
              <a:rect l="l" t="t" r="r" b="b"/>
              <a:pathLst>
                <a:path w="12716256" h="2271776">
                  <a:moveTo>
                    <a:pt x="0" y="269240"/>
                  </a:moveTo>
                  <a:cubicBezTo>
                    <a:pt x="0" y="120142"/>
                    <a:pt x="123063" y="0"/>
                    <a:pt x="273812" y="0"/>
                  </a:cubicBezTo>
                  <a:lnTo>
                    <a:pt x="12442444" y="0"/>
                  </a:lnTo>
                  <a:lnTo>
                    <a:pt x="12442444" y="25400"/>
                  </a:lnTo>
                  <a:lnTo>
                    <a:pt x="12442444" y="0"/>
                  </a:lnTo>
                  <a:cubicBezTo>
                    <a:pt x="12593193" y="0"/>
                    <a:pt x="12716256" y="120142"/>
                    <a:pt x="12716256" y="269240"/>
                  </a:cubicBezTo>
                  <a:lnTo>
                    <a:pt x="12690856" y="269240"/>
                  </a:lnTo>
                  <a:lnTo>
                    <a:pt x="12716256" y="269240"/>
                  </a:lnTo>
                  <a:lnTo>
                    <a:pt x="12716256" y="2002536"/>
                  </a:lnTo>
                  <a:lnTo>
                    <a:pt x="12690856" y="2002536"/>
                  </a:lnTo>
                  <a:lnTo>
                    <a:pt x="12716256" y="2002536"/>
                  </a:lnTo>
                  <a:cubicBezTo>
                    <a:pt x="12716256" y="2151634"/>
                    <a:pt x="12593193" y="2271776"/>
                    <a:pt x="12442444" y="2271776"/>
                  </a:cubicBezTo>
                  <a:lnTo>
                    <a:pt x="12442444" y="2246376"/>
                  </a:lnTo>
                  <a:lnTo>
                    <a:pt x="12442444" y="2271776"/>
                  </a:lnTo>
                  <a:lnTo>
                    <a:pt x="273812" y="2271776"/>
                  </a:lnTo>
                  <a:lnTo>
                    <a:pt x="273812" y="2246376"/>
                  </a:lnTo>
                  <a:lnTo>
                    <a:pt x="273812" y="2271776"/>
                  </a:lnTo>
                  <a:cubicBezTo>
                    <a:pt x="123063" y="2271776"/>
                    <a:pt x="0" y="2151634"/>
                    <a:pt x="0" y="2002536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002536"/>
                  </a:lnTo>
                  <a:lnTo>
                    <a:pt x="25400" y="2002536"/>
                  </a:lnTo>
                  <a:lnTo>
                    <a:pt x="50800" y="2002536"/>
                  </a:lnTo>
                  <a:cubicBezTo>
                    <a:pt x="50800" y="2122678"/>
                    <a:pt x="150241" y="2220976"/>
                    <a:pt x="273812" y="2220976"/>
                  </a:cubicBezTo>
                  <a:lnTo>
                    <a:pt x="12442444" y="2220976"/>
                  </a:lnTo>
                  <a:cubicBezTo>
                    <a:pt x="12566014" y="2220976"/>
                    <a:pt x="12665456" y="2122678"/>
                    <a:pt x="12665456" y="2002536"/>
                  </a:cubicBezTo>
                  <a:lnTo>
                    <a:pt x="12665456" y="269240"/>
                  </a:lnTo>
                  <a:cubicBezTo>
                    <a:pt x="12665456" y="149098"/>
                    <a:pt x="12566014" y="50800"/>
                    <a:pt x="12442444" y="50800"/>
                  </a:cubicBezTo>
                  <a:lnTo>
                    <a:pt x="273812" y="50800"/>
                  </a:lnTo>
                  <a:lnTo>
                    <a:pt x="273812" y="25400"/>
                  </a:lnTo>
                  <a:lnTo>
                    <a:pt x="273812" y="50800"/>
                  </a:lnTo>
                  <a:cubicBezTo>
                    <a:pt x="150241" y="50800"/>
                    <a:pt x="50800" y="149098"/>
                    <a:pt x="50800" y="26924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7344" y="7860659"/>
            <a:ext cx="152400" cy="1665684"/>
            <a:chOff x="0" y="0"/>
            <a:chExt cx="203200" cy="222091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3200" cy="2220976"/>
            </a:xfrm>
            <a:custGeom>
              <a:avLst/>
              <a:gdLst/>
              <a:ahLst/>
              <a:cxnLst/>
              <a:rect l="l" t="t" r="r" b="b"/>
              <a:pathLst>
                <a:path w="203200" h="2220976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119376"/>
                  </a:lnTo>
                  <a:cubicBezTo>
                    <a:pt x="203200" y="2175510"/>
                    <a:pt x="157734" y="2220976"/>
                    <a:pt x="101600" y="2220976"/>
                  </a:cubicBezTo>
                  <a:cubicBezTo>
                    <a:pt x="45466" y="2220976"/>
                    <a:pt x="0" y="2175510"/>
                    <a:pt x="0" y="2119376"/>
                  </a:cubicBezTo>
                  <a:close/>
                </a:path>
              </a:pathLst>
            </a:custGeom>
            <a:solidFill>
              <a:srgbClr val="5E4CE6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393622" y="8145961"/>
            <a:ext cx="7844433" cy="4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887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Κέντρα Περιβαλλοντικής Εκπαίδευσης (ΚΠΕ)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93622" y="8666264"/>
            <a:ext cx="8757047" cy="45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2325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Βιωματικές δράσεις και εκπαιδευτικά προγράμματα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536" y="241789"/>
            <a:ext cx="4656855" cy="885758"/>
            <a:chOff x="0" y="0"/>
            <a:chExt cx="3204959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4972" cy="609600"/>
            </a:xfrm>
            <a:custGeom>
              <a:avLst/>
              <a:gdLst/>
              <a:ahLst/>
              <a:cxnLst/>
              <a:rect l="l" t="t" r="r" b="b"/>
              <a:pathLst>
                <a:path w="3204972" h="609600">
                  <a:moveTo>
                    <a:pt x="0" y="109093"/>
                  </a:moveTo>
                  <a:cubicBezTo>
                    <a:pt x="0" y="48768"/>
                    <a:pt x="48768" y="0"/>
                    <a:pt x="109093" y="0"/>
                  </a:cubicBezTo>
                  <a:lnTo>
                    <a:pt x="3095879" y="0"/>
                  </a:lnTo>
                  <a:cubicBezTo>
                    <a:pt x="3156077" y="0"/>
                    <a:pt x="3204972" y="48768"/>
                    <a:pt x="3204972" y="109093"/>
                  </a:cubicBezTo>
                  <a:lnTo>
                    <a:pt x="3204972" y="500507"/>
                  </a:lnTo>
                  <a:cubicBezTo>
                    <a:pt x="3204972" y="560705"/>
                    <a:pt x="3156204" y="609600"/>
                    <a:pt x="3095879" y="609600"/>
                  </a:cubicBezTo>
                  <a:lnTo>
                    <a:pt x="109093" y="609600"/>
                  </a:lnTo>
                  <a:cubicBezTo>
                    <a:pt x="48768" y="609600"/>
                    <a:pt x="0" y="560832"/>
                    <a:pt x="0" y="500507"/>
                  </a:cubicBezTo>
                  <a:close/>
                </a:path>
              </a:pathLst>
            </a:custGeom>
            <a:solidFill>
              <a:srgbClr val="D7D2F9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" name="Freeform 8" descr="preencoded.png"/>
          <p:cNvSpPr/>
          <p:nvPr/>
        </p:nvSpPr>
        <p:spPr>
          <a:xfrm>
            <a:off x="671482" y="314264"/>
            <a:ext cx="714436" cy="714436"/>
          </a:xfrm>
          <a:custGeom>
            <a:avLst/>
            <a:gdLst/>
            <a:ahLst/>
            <a:cxnLst/>
            <a:rect l="l" t="t" r="r" b="b"/>
            <a:pathLst>
              <a:path w="714436" h="714436">
                <a:moveTo>
                  <a:pt x="0" y="0"/>
                </a:moveTo>
                <a:lnTo>
                  <a:pt x="714436" y="0"/>
                </a:lnTo>
                <a:lnTo>
                  <a:pt x="714436" y="714436"/>
                </a:lnTo>
                <a:lnTo>
                  <a:pt x="0" y="7144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2382" b="-237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TextBox 9"/>
          <p:cNvSpPr txBox="1"/>
          <p:nvPr/>
        </p:nvSpPr>
        <p:spPr>
          <a:xfrm>
            <a:off x="1595647" y="367475"/>
            <a:ext cx="3090872" cy="49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2"/>
              </a:lnSpc>
            </a:pPr>
            <a:r>
              <a:rPr lang="en-US" sz="2499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ΧΡΟΝΟΔΙAΓΡΑΜΜΑ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6009" y="1166660"/>
            <a:ext cx="6099423" cy="82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2"/>
              </a:lnSpc>
            </a:pPr>
            <a:r>
              <a:rPr lang="en-US" sz="5049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Πορεία Υλοποίησης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129712" y="2349551"/>
            <a:ext cx="28575" cy="7268166"/>
            <a:chOff x="0" y="0"/>
            <a:chExt cx="38100" cy="96908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100" cy="9690862"/>
            </a:xfrm>
            <a:custGeom>
              <a:avLst/>
              <a:gdLst/>
              <a:ahLst/>
              <a:cxnLst/>
              <a:rect l="l" t="t" r="r" b="b"/>
              <a:pathLst>
                <a:path w="38100" h="9690862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9671812"/>
                  </a:lnTo>
                  <a:cubicBezTo>
                    <a:pt x="38100" y="9682353"/>
                    <a:pt x="29591" y="9690862"/>
                    <a:pt x="19050" y="9690862"/>
                  </a:cubicBezTo>
                  <a:cubicBezTo>
                    <a:pt x="8509" y="9690862"/>
                    <a:pt x="0" y="9682353"/>
                    <a:pt x="0" y="9671812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68659" y="2608955"/>
            <a:ext cx="730148" cy="28575"/>
            <a:chOff x="0" y="0"/>
            <a:chExt cx="973531" cy="38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3582" cy="38100"/>
            </a:xfrm>
            <a:custGeom>
              <a:avLst/>
              <a:gdLst/>
              <a:ahLst/>
              <a:cxnLst/>
              <a:rect l="l" t="t" r="r" b="b"/>
              <a:pathLst>
                <a:path w="97358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954532" y="0"/>
                  </a:lnTo>
                  <a:cubicBezTo>
                    <a:pt x="965073" y="0"/>
                    <a:pt x="973582" y="8509"/>
                    <a:pt x="973582" y="19050"/>
                  </a:cubicBezTo>
                  <a:cubicBezTo>
                    <a:pt x="973582" y="29591"/>
                    <a:pt x="964946" y="38100"/>
                    <a:pt x="95453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65470" y="2344788"/>
            <a:ext cx="557060" cy="557060"/>
            <a:chOff x="0" y="0"/>
            <a:chExt cx="742747" cy="742747"/>
          </a:xfrm>
        </p:grpSpPr>
        <p:sp>
          <p:nvSpPr>
            <p:cNvPr id="16" name="Freeform 16"/>
            <p:cNvSpPr/>
            <p:nvPr/>
          </p:nvSpPr>
          <p:spPr>
            <a:xfrm>
              <a:off x="6350" y="6350"/>
              <a:ext cx="729996" cy="729996"/>
            </a:xfrm>
            <a:custGeom>
              <a:avLst/>
              <a:gdLst/>
              <a:ahLst/>
              <a:cxnLst/>
              <a:rect l="l" t="t" r="r" b="b"/>
              <a:pathLst>
                <a:path w="729996" h="729996">
                  <a:moveTo>
                    <a:pt x="0" y="136271"/>
                  </a:moveTo>
                  <a:cubicBezTo>
                    <a:pt x="0" y="61087"/>
                    <a:pt x="61087" y="0"/>
                    <a:pt x="136271" y="0"/>
                  </a:cubicBezTo>
                  <a:lnTo>
                    <a:pt x="593725" y="0"/>
                  </a:lnTo>
                  <a:cubicBezTo>
                    <a:pt x="669036" y="0"/>
                    <a:pt x="729996" y="61087"/>
                    <a:pt x="729996" y="136271"/>
                  </a:cubicBezTo>
                  <a:lnTo>
                    <a:pt x="729996" y="593725"/>
                  </a:lnTo>
                  <a:cubicBezTo>
                    <a:pt x="729996" y="669036"/>
                    <a:pt x="668909" y="729996"/>
                    <a:pt x="593725" y="729996"/>
                  </a:cubicBezTo>
                  <a:lnTo>
                    <a:pt x="136271" y="729996"/>
                  </a:lnTo>
                  <a:cubicBezTo>
                    <a:pt x="61087" y="729996"/>
                    <a:pt x="0" y="669036"/>
                    <a:pt x="0" y="593725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742696" cy="742696"/>
            </a:xfrm>
            <a:custGeom>
              <a:avLst/>
              <a:gdLst/>
              <a:ahLst/>
              <a:cxnLst/>
              <a:rect l="l" t="t" r="r" b="b"/>
              <a:pathLst>
                <a:path w="742696" h="742696">
                  <a:moveTo>
                    <a:pt x="0" y="142621"/>
                  </a:moveTo>
                  <a:cubicBezTo>
                    <a:pt x="0" y="63881"/>
                    <a:pt x="63881" y="0"/>
                    <a:pt x="142621" y="0"/>
                  </a:cubicBezTo>
                  <a:lnTo>
                    <a:pt x="600075" y="0"/>
                  </a:lnTo>
                  <a:lnTo>
                    <a:pt x="600075" y="6350"/>
                  </a:lnTo>
                  <a:lnTo>
                    <a:pt x="600075" y="0"/>
                  </a:lnTo>
                  <a:cubicBezTo>
                    <a:pt x="678815" y="0"/>
                    <a:pt x="742696" y="63881"/>
                    <a:pt x="742696" y="142621"/>
                  </a:cubicBezTo>
                  <a:lnTo>
                    <a:pt x="736346" y="142621"/>
                  </a:lnTo>
                  <a:lnTo>
                    <a:pt x="742696" y="142621"/>
                  </a:lnTo>
                  <a:lnTo>
                    <a:pt x="742696" y="600075"/>
                  </a:lnTo>
                  <a:lnTo>
                    <a:pt x="736346" y="600075"/>
                  </a:lnTo>
                  <a:lnTo>
                    <a:pt x="742696" y="600075"/>
                  </a:lnTo>
                  <a:cubicBezTo>
                    <a:pt x="742696" y="678815"/>
                    <a:pt x="678815" y="742696"/>
                    <a:pt x="600075" y="742696"/>
                  </a:cubicBezTo>
                  <a:lnTo>
                    <a:pt x="600075" y="736346"/>
                  </a:lnTo>
                  <a:lnTo>
                    <a:pt x="600075" y="742696"/>
                  </a:lnTo>
                  <a:lnTo>
                    <a:pt x="142621" y="742696"/>
                  </a:lnTo>
                  <a:lnTo>
                    <a:pt x="142621" y="736346"/>
                  </a:lnTo>
                  <a:lnTo>
                    <a:pt x="142621" y="742696"/>
                  </a:lnTo>
                  <a:cubicBezTo>
                    <a:pt x="63881" y="742696"/>
                    <a:pt x="0" y="678942"/>
                    <a:pt x="0" y="600075"/>
                  </a:cubicBezTo>
                  <a:lnTo>
                    <a:pt x="0" y="142621"/>
                  </a:lnTo>
                  <a:lnTo>
                    <a:pt x="6350" y="142621"/>
                  </a:lnTo>
                  <a:lnTo>
                    <a:pt x="0" y="142621"/>
                  </a:lnTo>
                  <a:moveTo>
                    <a:pt x="12700" y="142621"/>
                  </a:moveTo>
                  <a:lnTo>
                    <a:pt x="12700" y="600075"/>
                  </a:lnTo>
                  <a:lnTo>
                    <a:pt x="6350" y="600075"/>
                  </a:lnTo>
                  <a:lnTo>
                    <a:pt x="12700" y="600075"/>
                  </a:lnTo>
                  <a:cubicBezTo>
                    <a:pt x="12700" y="671830"/>
                    <a:pt x="70866" y="729996"/>
                    <a:pt x="142621" y="729996"/>
                  </a:cubicBezTo>
                  <a:lnTo>
                    <a:pt x="600075" y="729996"/>
                  </a:lnTo>
                  <a:cubicBezTo>
                    <a:pt x="671830" y="729996"/>
                    <a:pt x="729996" y="671830"/>
                    <a:pt x="729996" y="600075"/>
                  </a:cubicBezTo>
                  <a:lnTo>
                    <a:pt x="729996" y="142621"/>
                  </a:lnTo>
                  <a:cubicBezTo>
                    <a:pt x="729996" y="70866"/>
                    <a:pt x="671830" y="12700"/>
                    <a:pt x="600075" y="12700"/>
                  </a:cubicBezTo>
                  <a:lnTo>
                    <a:pt x="142621" y="12700"/>
                  </a:lnTo>
                  <a:lnTo>
                    <a:pt x="142621" y="6350"/>
                  </a:lnTo>
                  <a:lnTo>
                    <a:pt x="142621" y="12700"/>
                  </a:lnTo>
                  <a:cubicBezTo>
                    <a:pt x="70866" y="12700"/>
                    <a:pt x="12700" y="70866"/>
                    <a:pt x="12700" y="14262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961387" y="2423665"/>
            <a:ext cx="365074" cy="4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79808" y="2404615"/>
            <a:ext cx="2847231" cy="48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79"/>
              </a:lnSpc>
            </a:pPr>
            <a:r>
              <a:rPr lang="en-US" sz="2974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Νοέμβριος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6009" y="2854671"/>
            <a:ext cx="6481020" cy="177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52"/>
              </a:lnSpc>
            </a:pPr>
            <a:r>
              <a:rPr lang="en-US" sz="2174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Σχεδιασμός, οργάνωση ομάδων, καθορισμός δράσεων. Εκπαιδευτική επίσκεψη στη Λίμνη Κερκίνη (19/11): βαρκάδα, κέντρο Τουρισμού Λιθόποτου, φάρμα βουβαλιών Χρυσοχώραφα.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389193" y="4069404"/>
            <a:ext cx="730148" cy="28575"/>
            <a:chOff x="0" y="0"/>
            <a:chExt cx="973531" cy="38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73582" cy="38100"/>
            </a:xfrm>
            <a:custGeom>
              <a:avLst/>
              <a:gdLst/>
              <a:ahLst/>
              <a:cxnLst/>
              <a:rect l="l" t="t" r="r" b="b"/>
              <a:pathLst>
                <a:path w="97358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954532" y="0"/>
                  </a:lnTo>
                  <a:cubicBezTo>
                    <a:pt x="965073" y="0"/>
                    <a:pt x="973582" y="8509"/>
                    <a:pt x="973582" y="19050"/>
                  </a:cubicBezTo>
                  <a:cubicBezTo>
                    <a:pt x="973582" y="29591"/>
                    <a:pt x="964946" y="38100"/>
                    <a:pt x="95453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65470" y="3805238"/>
            <a:ext cx="557060" cy="557060"/>
            <a:chOff x="0" y="0"/>
            <a:chExt cx="742747" cy="742747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729996" cy="729996"/>
            </a:xfrm>
            <a:custGeom>
              <a:avLst/>
              <a:gdLst/>
              <a:ahLst/>
              <a:cxnLst/>
              <a:rect l="l" t="t" r="r" b="b"/>
              <a:pathLst>
                <a:path w="729996" h="729996">
                  <a:moveTo>
                    <a:pt x="0" y="136271"/>
                  </a:moveTo>
                  <a:cubicBezTo>
                    <a:pt x="0" y="61087"/>
                    <a:pt x="61087" y="0"/>
                    <a:pt x="136271" y="0"/>
                  </a:cubicBezTo>
                  <a:lnTo>
                    <a:pt x="593725" y="0"/>
                  </a:lnTo>
                  <a:cubicBezTo>
                    <a:pt x="669036" y="0"/>
                    <a:pt x="729996" y="61087"/>
                    <a:pt x="729996" y="136271"/>
                  </a:cubicBezTo>
                  <a:lnTo>
                    <a:pt x="729996" y="593725"/>
                  </a:lnTo>
                  <a:cubicBezTo>
                    <a:pt x="729996" y="669036"/>
                    <a:pt x="668909" y="729996"/>
                    <a:pt x="593725" y="729996"/>
                  </a:cubicBezTo>
                  <a:lnTo>
                    <a:pt x="136271" y="729996"/>
                  </a:lnTo>
                  <a:cubicBezTo>
                    <a:pt x="61087" y="729996"/>
                    <a:pt x="0" y="669036"/>
                    <a:pt x="0" y="593725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742696" cy="742696"/>
            </a:xfrm>
            <a:custGeom>
              <a:avLst/>
              <a:gdLst/>
              <a:ahLst/>
              <a:cxnLst/>
              <a:rect l="l" t="t" r="r" b="b"/>
              <a:pathLst>
                <a:path w="742696" h="742696">
                  <a:moveTo>
                    <a:pt x="0" y="142621"/>
                  </a:moveTo>
                  <a:cubicBezTo>
                    <a:pt x="0" y="63881"/>
                    <a:pt x="63881" y="0"/>
                    <a:pt x="142621" y="0"/>
                  </a:cubicBezTo>
                  <a:lnTo>
                    <a:pt x="600075" y="0"/>
                  </a:lnTo>
                  <a:lnTo>
                    <a:pt x="600075" y="6350"/>
                  </a:lnTo>
                  <a:lnTo>
                    <a:pt x="600075" y="0"/>
                  </a:lnTo>
                  <a:cubicBezTo>
                    <a:pt x="678815" y="0"/>
                    <a:pt x="742696" y="63881"/>
                    <a:pt x="742696" y="142621"/>
                  </a:cubicBezTo>
                  <a:lnTo>
                    <a:pt x="736346" y="142621"/>
                  </a:lnTo>
                  <a:lnTo>
                    <a:pt x="742696" y="142621"/>
                  </a:lnTo>
                  <a:lnTo>
                    <a:pt x="742696" y="600075"/>
                  </a:lnTo>
                  <a:lnTo>
                    <a:pt x="736346" y="600075"/>
                  </a:lnTo>
                  <a:lnTo>
                    <a:pt x="742696" y="600075"/>
                  </a:lnTo>
                  <a:cubicBezTo>
                    <a:pt x="742696" y="678815"/>
                    <a:pt x="678815" y="742696"/>
                    <a:pt x="600075" y="742696"/>
                  </a:cubicBezTo>
                  <a:lnTo>
                    <a:pt x="600075" y="736346"/>
                  </a:lnTo>
                  <a:lnTo>
                    <a:pt x="600075" y="742696"/>
                  </a:lnTo>
                  <a:lnTo>
                    <a:pt x="142621" y="742696"/>
                  </a:lnTo>
                  <a:lnTo>
                    <a:pt x="142621" y="736346"/>
                  </a:lnTo>
                  <a:lnTo>
                    <a:pt x="142621" y="742696"/>
                  </a:lnTo>
                  <a:cubicBezTo>
                    <a:pt x="63881" y="742696"/>
                    <a:pt x="0" y="678942"/>
                    <a:pt x="0" y="600075"/>
                  </a:cubicBezTo>
                  <a:lnTo>
                    <a:pt x="0" y="142621"/>
                  </a:lnTo>
                  <a:lnTo>
                    <a:pt x="6350" y="142621"/>
                  </a:lnTo>
                  <a:lnTo>
                    <a:pt x="0" y="142621"/>
                  </a:lnTo>
                  <a:moveTo>
                    <a:pt x="12700" y="142621"/>
                  </a:moveTo>
                  <a:lnTo>
                    <a:pt x="12700" y="600075"/>
                  </a:lnTo>
                  <a:lnTo>
                    <a:pt x="6350" y="600075"/>
                  </a:lnTo>
                  <a:lnTo>
                    <a:pt x="12700" y="600075"/>
                  </a:lnTo>
                  <a:cubicBezTo>
                    <a:pt x="12700" y="671830"/>
                    <a:pt x="70866" y="729996"/>
                    <a:pt x="142621" y="729996"/>
                  </a:cubicBezTo>
                  <a:lnTo>
                    <a:pt x="600075" y="729996"/>
                  </a:lnTo>
                  <a:cubicBezTo>
                    <a:pt x="671830" y="729996"/>
                    <a:pt x="729996" y="671830"/>
                    <a:pt x="729996" y="600075"/>
                  </a:cubicBezTo>
                  <a:lnTo>
                    <a:pt x="729996" y="142621"/>
                  </a:lnTo>
                  <a:cubicBezTo>
                    <a:pt x="729996" y="70866"/>
                    <a:pt x="671830" y="12700"/>
                    <a:pt x="600075" y="12700"/>
                  </a:cubicBezTo>
                  <a:lnTo>
                    <a:pt x="142621" y="12700"/>
                  </a:lnTo>
                  <a:lnTo>
                    <a:pt x="142621" y="6350"/>
                  </a:lnTo>
                  <a:lnTo>
                    <a:pt x="142621" y="12700"/>
                  </a:lnTo>
                  <a:cubicBezTo>
                    <a:pt x="70866" y="12700"/>
                    <a:pt x="12700" y="70866"/>
                    <a:pt x="12700" y="14262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961387" y="3884114"/>
            <a:ext cx="365074" cy="4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98481" y="3865064"/>
            <a:ext cx="3005138" cy="48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79"/>
              </a:lnSpc>
              <a:spcBef>
                <a:spcPct val="0"/>
              </a:spcBef>
            </a:pPr>
            <a:r>
              <a:rPr lang="en-US" sz="29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Δεκέμβριος 2025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60971" y="4315120"/>
            <a:ext cx="6481020" cy="88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52"/>
              </a:lnSpc>
              <a:spcBef>
                <a:spcPct val="0"/>
              </a:spcBef>
            </a:pPr>
            <a:r>
              <a:rPr lang="en-US" sz="217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Θεωρητική έρευνα και εκπόνηση εργασιών από τους μαθητές.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8168659" y="5328199"/>
            <a:ext cx="730148" cy="28575"/>
            <a:chOff x="0" y="0"/>
            <a:chExt cx="973531" cy="38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73582" cy="38100"/>
            </a:xfrm>
            <a:custGeom>
              <a:avLst/>
              <a:gdLst/>
              <a:ahLst/>
              <a:cxnLst/>
              <a:rect l="l" t="t" r="r" b="b"/>
              <a:pathLst>
                <a:path w="97358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954532" y="0"/>
                  </a:lnTo>
                  <a:cubicBezTo>
                    <a:pt x="965073" y="0"/>
                    <a:pt x="973582" y="8509"/>
                    <a:pt x="973582" y="19050"/>
                  </a:cubicBezTo>
                  <a:cubicBezTo>
                    <a:pt x="973582" y="29591"/>
                    <a:pt x="964946" y="38100"/>
                    <a:pt x="95453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865470" y="5064023"/>
            <a:ext cx="557060" cy="557060"/>
            <a:chOff x="0" y="0"/>
            <a:chExt cx="742747" cy="742747"/>
          </a:xfrm>
        </p:grpSpPr>
        <p:sp>
          <p:nvSpPr>
            <p:cNvPr id="32" name="Freeform 32"/>
            <p:cNvSpPr/>
            <p:nvPr/>
          </p:nvSpPr>
          <p:spPr>
            <a:xfrm>
              <a:off x="6350" y="6350"/>
              <a:ext cx="729996" cy="729996"/>
            </a:xfrm>
            <a:custGeom>
              <a:avLst/>
              <a:gdLst/>
              <a:ahLst/>
              <a:cxnLst/>
              <a:rect l="l" t="t" r="r" b="b"/>
              <a:pathLst>
                <a:path w="729996" h="729996">
                  <a:moveTo>
                    <a:pt x="0" y="136271"/>
                  </a:moveTo>
                  <a:cubicBezTo>
                    <a:pt x="0" y="61087"/>
                    <a:pt x="61087" y="0"/>
                    <a:pt x="136271" y="0"/>
                  </a:cubicBezTo>
                  <a:lnTo>
                    <a:pt x="593725" y="0"/>
                  </a:lnTo>
                  <a:cubicBezTo>
                    <a:pt x="669036" y="0"/>
                    <a:pt x="729996" y="61087"/>
                    <a:pt x="729996" y="136271"/>
                  </a:cubicBezTo>
                  <a:lnTo>
                    <a:pt x="729996" y="593725"/>
                  </a:lnTo>
                  <a:cubicBezTo>
                    <a:pt x="729996" y="669036"/>
                    <a:pt x="668909" y="729996"/>
                    <a:pt x="593725" y="729996"/>
                  </a:cubicBezTo>
                  <a:lnTo>
                    <a:pt x="136271" y="729996"/>
                  </a:lnTo>
                  <a:cubicBezTo>
                    <a:pt x="61087" y="729996"/>
                    <a:pt x="0" y="669036"/>
                    <a:pt x="0" y="593725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742696" cy="742696"/>
            </a:xfrm>
            <a:custGeom>
              <a:avLst/>
              <a:gdLst/>
              <a:ahLst/>
              <a:cxnLst/>
              <a:rect l="l" t="t" r="r" b="b"/>
              <a:pathLst>
                <a:path w="742696" h="742696">
                  <a:moveTo>
                    <a:pt x="0" y="142621"/>
                  </a:moveTo>
                  <a:cubicBezTo>
                    <a:pt x="0" y="63881"/>
                    <a:pt x="63881" y="0"/>
                    <a:pt x="142621" y="0"/>
                  </a:cubicBezTo>
                  <a:lnTo>
                    <a:pt x="600075" y="0"/>
                  </a:lnTo>
                  <a:lnTo>
                    <a:pt x="600075" y="6350"/>
                  </a:lnTo>
                  <a:lnTo>
                    <a:pt x="600075" y="0"/>
                  </a:lnTo>
                  <a:cubicBezTo>
                    <a:pt x="678815" y="0"/>
                    <a:pt x="742696" y="63881"/>
                    <a:pt x="742696" y="142621"/>
                  </a:cubicBezTo>
                  <a:lnTo>
                    <a:pt x="736346" y="142621"/>
                  </a:lnTo>
                  <a:lnTo>
                    <a:pt x="742696" y="142621"/>
                  </a:lnTo>
                  <a:lnTo>
                    <a:pt x="742696" y="600075"/>
                  </a:lnTo>
                  <a:lnTo>
                    <a:pt x="736346" y="600075"/>
                  </a:lnTo>
                  <a:lnTo>
                    <a:pt x="742696" y="600075"/>
                  </a:lnTo>
                  <a:cubicBezTo>
                    <a:pt x="742696" y="678815"/>
                    <a:pt x="678815" y="742696"/>
                    <a:pt x="600075" y="742696"/>
                  </a:cubicBezTo>
                  <a:lnTo>
                    <a:pt x="600075" y="736346"/>
                  </a:lnTo>
                  <a:lnTo>
                    <a:pt x="600075" y="742696"/>
                  </a:lnTo>
                  <a:lnTo>
                    <a:pt x="142621" y="742696"/>
                  </a:lnTo>
                  <a:lnTo>
                    <a:pt x="142621" y="736346"/>
                  </a:lnTo>
                  <a:lnTo>
                    <a:pt x="142621" y="742696"/>
                  </a:lnTo>
                  <a:cubicBezTo>
                    <a:pt x="63881" y="742696"/>
                    <a:pt x="0" y="678942"/>
                    <a:pt x="0" y="600075"/>
                  </a:cubicBezTo>
                  <a:lnTo>
                    <a:pt x="0" y="142621"/>
                  </a:lnTo>
                  <a:lnTo>
                    <a:pt x="6350" y="142621"/>
                  </a:lnTo>
                  <a:lnTo>
                    <a:pt x="0" y="142621"/>
                  </a:lnTo>
                  <a:moveTo>
                    <a:pt x="12700" y="142621"/>
                  </a:moveTo>
                  <a:lnTo>
                    <a:pt x="12700" y="600075"/>
                  </a:lnTo>
                  <a:lnTo>
                    <a:pt x="6350" y="600075"/>
                  </a:lnTo>
                  <a:lnTo>
                    <a:pt x="12700" y="600075"/>
                  </a:lnTo>
                  <a:cubicBezTo>
                    <a:pt x="12700" y="671830"/>
                    <a:pt x="70866" y="729996"/>
                    <a:pt x="142621" y="729996"/>
                  </a:cubicBezTo>
                  <a:lnTo>
                    <a:pt x="600075" y="729996"/>
                  </a:lnTo>
                  <a:cubicBezTo>
                    <a:pt x="671830" y="729996"/>
                    <a:pt x="729996" y="671830"/>
                    <a:pt x="729996" y="600075"/>
                  </a:cubicBezTo>
                  <a:lnTo>
                    <a:pt x="729996" y="142621"/>
                  </a:lnTo>
                  <a:cubicBezTo>
                    <a:pt x="729996" y="70866"/>
                    <a:pt x="671830" y="12700"/>
                    <a:pt x="600075" y="12700"/>
                  </a:cubicBezTo>
                  <a:lnTo>
                    <a:pt x="142621" y="12700"/>
                  </a:lnTo>
                  <a:lnTo>
                    <a:pt x="142621" y="6350"/>
                  </a:lnTo>
                  <a:lnTo>
                    <a:pt x="142621" y="12700"/>
                  </a:lnTo>
                  <a:cubicBezTo>
                    <a:pt x="70866" y="12700"/>
                    <a:pt x="12700" y="70866"/>
                    <a:pt x="12700" y="14262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961387" y="5142909"/>
            <a:ext cx="365074" cy="4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377958" y="5123859"/>
            <a:ext cx="4549080" cy="48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79"/>
              </a:lnSpc>
              <a:spcBef>
                <a:spcPct val="0"/>
              </a:spcBef>
            </a:pPr>
            <a:r>
              <a:rPr lang="en-US" sz="29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Ιανουάριος-Μάρτιος 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46009" y="5573916"/>
            <a:ext cx="6481020" cy="132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552"/>
              </a:lnSpc>
              <a:spcBef>
                <a:spcPct val="0"/>
              </a:spcBef>
            </a:pPr>
            <a:r>
              <a:rPr lang="en-US" sz="217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Επίσκεψη στα ΚΕΠΕΑ Πορόιων (12/1/2026). Βιωματικές δράσεις του φορέα ΟΦΥΠΕΚΑ στο σχολείο.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9389193" y="6587128"/>
            <a:ext cx="730148" cy="28575"/>
            <a:chOff x="0" y="0"/>
            <a:chExt cx="973531" cy="381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73582" cy="38100"/>
            </a:xfrm>
            <a:custGeom>
              <a:avLst/>
              <a:gdLst/>
              <a:ahLst/>
              <a:cxnLst/>
              <a:rect l="l" t="t" r="r" b="b"/>
              <a:pathLst>
                <a:path w="97358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954532" y="0"/>
                  </a:lnTo>
                  <a:cubicBezTo>
                    <a:pt x="965073" y="0"/>
                    <a:pt x="973582" y="8509"/>
                    <a:pt x="973582" y="19050"/>
                  </a:cubicBezTo>
                  <a:cubicBezTo>
                    <a:pt x="973582" y="29591"/>
                    <a:pt x="964946" y="38100"/>
                    <a:pt x="95453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865470" y="6322962"/>
            <a:ext cx="557060" cy="557060"/>
            <a:chOff x="0" y="0"/>
            <a:chExt cx="742747" cy="742747"/>
          </a:xfrm>
        </p:grpSpPr>
        <p:sp>
          <p:nvSpPr>
            <p:cNvPr id="40" name="Freeform 40"/>
            <p:cNvSpPr/>
            <p:nvPr/>
          </p:nvSpPr>
          <p:spPr>
            <a:xfrm>
              <a:off x="6350" y="6350"/>
              <a:ext cx="729996" cy="729996"/>
            </a:xfrm>
            <a:custGeom>
              <a:avLst/>
              <a:gdLst/>
              <a:ahLst/>
              <a:cxnLst/>
              <a:rect l="l" t="t" r="r" b="b"/>
              <a:pathLst>
                <a:path w="729996" h="729996">
                  <a:moveTo>
                    <a:pt x="0" y="136271"/>
                  </a:moveTo>
                  <a:cubicBezTo>
                    <a:pt x="0" y="61087"/>
                    <a:pt x="61087" y="0"/>
                    <a:pt x="136271" y="0"/>
                  </a:cubicBezTo>
                  <a:lnTo>
                    <a:pt x="593725" y="0"/>
                  </a:lnTo>
                  <a:cubicBezTo>
                    <a:pt x="669036" y="0"/>
                    <a:pt x="729996" y="61087"/>
                    <a:pt x="729996" y="136271"/>
                  </a:cubicBezTo>
                  <a:lnTo>
                    <a:pt x="729996" y="593725"/>
                  </a:lnTo>
                  <a:cubicBezTo>
                    <a:pt x="729996" y="669036"/>
                    <a:pt x="668909" y="729996"/>
                    <a:pt x="593725" y="729996"/>
                  </a:cubicBezTo>
                  <a:lnTo>
                    <a:pt x="136271" y="729996"/>
                  </a:lnTo>
                  <a:cubicBezTo>
                    <a:pt x="61087" y="729996"/>
                    <a:pt x="0" y="669036"/>
                    <a:pt x="0" y="593725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0"/>
              <a:ext cx="742696" cy="742696"/>
            </a:xfrm>
            <a:custGeom>
              <a:avLst/>
              <a:gdLst/>
              <a:ahLst/>
              <a:cxnLst/>
              <a:rect l="l" t="t" r="r" b="b"/>
              <a:pathLst>
                <a:path w="742696" h="742696">
                  <a:moveTo>
                    <a:pt x="0" y="142621"/>
                  </a:moveTo>
                  <a:cubicBezTo>
                    <a:pt x="0" y="63881"/>
                    <a:pt x="63881" y="0"/>
                    <a:pt x="142621" y="0"/>
                  </a:cubicBezTo>
                  <a:lnTo>
                    <a:pt x="600075" y="0"/>
                  </a:lnTo>
                  <a:lnTo>
                    <a:pt x="600075" y="6350"/>
                  </a:lnTo>
                  <a:lnTo>
                    <a:pt x="600075" y="0"/>
                  </a:lnTo>
                  <a:cubicBezTo>
                    <a:pt x="678815" y="0"/>
                    <a:pt x="742696" y="63881"/>
                    <a:pt x="742696" y="142621"/>
                  </a:cubicBezTo>
                  <a:lnTo>
                    <a:pt x="736346" y="142621"/>
                  </a:lnTo>
                  <a:lnTo>
                    <a:pt x="742696" y="142621"/>
                  </a:lnTo>
                  <a:lnTo>
                    <a:pt x="742696" y="600075"/>
                  </a:lnTo>
                  <a:lnTo>
                    <a:pt x="736346" y="600075"/>
                  </a:lnTo>
                  <a:lnTo>
                    <a:pt x="742696" y="600075"/>
                  </a:lnTo>
                  <a:cubicBezTo>
                    <a:pt x="742696" y="678815"/>
                    <a:pt x="678815" y="742696"/>
                    <a:pt x="600075" y="742696"/>
                  </a:cubicBezTo>
                  <a:lnTo>
                    <a:pt x="600075" y="736346"/>
                  </a:lnTo>
                  <a:lnTo>
                    <a:pt x="600075" y="742696"/>
                  </a:lnTo>
                  <a:lnTo>
                    <a:pt x="142621" y="742696"/>
                  </a:lnTo>
                  <a:lnTo>
                    <a:pt x="142621" y="736346"/>
                  </a:lnTo>
                  <a:lnTo>
                    <a:pt x="142621" y="742696"/>
                  </a:lnTo>
                  <a:cubicBezTo>
                    <a:pt x="63881" y="742696"/>
                    <a:pt x="0" y="678942"/>
                    <a:pt x="0" y="600075"/>
                  </a:cubicBezTo>
                  <a:lnTo>
                    <a:pt x="0" y="142621"/>
                  </a:lnTo>
                  <a:lnTo>
                    <a:pt x="6350" y="142621"/>
                  </a:lnTo>
                  <a:lnTo>
                    <a:pt x="0" y="142621"/>
                  </a:lnTo>
                  <a:moveTo>
                    <a:pt x="12700" y="142621"/>
                  </a:moveTo>
                  <a:lnTo>
                    <a:pt x="12700" y="600075"/>
                  </a:lnTo>
                  <a:lnTo>
                    <a:pt x="6350" y="600075"/>
                  </a:lnTo>
                  <a:lnTo>
                    <a:pt x="12700" y="600075"/>
                  </a:lnTo>
                  <a:cubicBezTo>
                    <a:pt x="12700" y="671830"/>
                    <a:pt x="70866" y="729996"/>
                    <a:pt x="142621" y="729996"/>
                  </a:cubicBezTo>
                  <a:lnTo>
                    <a:pt x="600075" y="729996"/>
                  </a:lnTo>
                  <a:cubicBezTo>
                    <a:pt x="671830" y="729996"/>
                    <a:pt x="729996" y="671830"/>
                    <a:pt x="729996" y="600075"/>
                  </a:cubicBezTo>
                  <a:lnTo>
                    <a:pt x="729996" y="142621"/>
                  </a:lnTo>
                  <a:cubicBezTo>
                    <a:pt x="729996" y="70866"/>
                    <a:pt x="671830" y="12700"/>
                    <a:pt x="600075" y="12700"/>
                  </a:cubicBezTo>
                  <a:lnTo>
                    <a:pt x="142621" y="12700"/>
                  </a:lnTo>
                  <a:lnTo>
                    <a:pt x="142621" y="6350"/>
                  </a:lnTo>
                  <a:lnTo>
                    <a:pt x="142621" y="12700"/>
                  </a:lnTo>
                  <a:cubicBezTo>
                    <a:pt x="70866" y="12700"/>
                    <a:pt x="12700" y="70866"/>
                    <a:pt x="12700" y="14262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8961387" y="6401838"/>
            <a:ext cx="365074" cy="4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840075" y="6382788"/>
            <a:ext cx="3793629" cy="48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79"/>
              </a:lnSpc>
              <a:spcBef>
                <a:spcPct val="0"/>
              </a:spcBef>
            </a:pPr>
            <a:r>
              <a:rPr lang="en-US" sz="29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Απρίλιος-Μάιος 2026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360971" y="6832844"/>
            <a:ext cx="6481020" cy="132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52"/>
              </a:lnSpc>
              <a:spcBef>
                <a:spcPct val="0"/>
              </a:spcBef>
            </a:pPr>
            <a:r>
              <a:rPr lang="en-US" sz="217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Επίσκεψη και συνέντευξη με τοπικό ξεναγό-περιβαλλοντολόγο στα Χρυσοχώραφα. Καταγραφές πεδίου.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8168659" y="7846066"/>
            <a:ext cx="730148" cy="28575"/>
            <a:chOff x="0" y="0"/>
            <a:chExt cx="973531" cy="381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973582" cy="38100"/>
            </a:xfrm>
            <a:custGeom>
              <a:avLst/>
              <a:gdLst/>
              <a:ahLst/>
              <a:cxnLst/>
              <a:rect l="l" t="t" r="r" b="b"/>
              <a:pathLst>
                <a:path w="97358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954532" y="0"/>
                  </a:lnTo>
                  <a:cubicBezTo>
                    <a:pt x="965073" y="0"/>
                    <a:pt x="973582" y="8509"/>
                    <a:pt x="973582" y="19050"/>
                  </a:cubicBezTo>
                  <a:cubicBezTo>
                    <a:pt x="973582" y="29591"/>
                    <a:pt x="964946" y="38100"/>
                    <a:pt x="95453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865470" y="7581900"/>
            <a:ext cx="557060" cy="557060"/>
            <a:chOff x="0" y="0"/>
            <a:chExt cx="742747" cy="742747"/>
          </a:xfrm>
        </p:grpSpPr>
        <p:sp>
          <p:nvSpPr>
            <p:cNvPr id="48" name="Freeform 48"/>
            <p:cNvSpPr/>
            <p:nvPr/>
          </p:nvSpPr>
          <p:spPr>
            <a:xfrm>
              <a:off x="6350" y="6350"/>
              <a:ext cx="729996" cy="729996"/>
            </a:xfrm>
            <a:custGeom>
              <a:avLst/>
              <a:gdLst/>
              <a:ahLst/>
              <a:cxnLst/>
              <a:rect l="l" t="t" r="r" b="b"/>
              <a:pathLst>
                <a:path w="729996" h="729996">
                  <a:moveTo>
                    <a:pt x="0" y="136271"/>
                  </a:moveTo>
                  <a:cubicBezTo>
                    <a:pt x="0" y="61087"/>
                    <a:pt x="61087" y="0"/>
                    <a:pt x="136271" y="0"/>
                  </a:cubicBezTo>
                  <a:lnTo>
                    <a:pt x="593725" y="0"/>
                  </a:lnTo>
                  <a:cubicBezTo>
                    <a:pt x="669036" y="0"/>
                    <a:pt x="729996" y="61087"/>
                    <a:pt x="729996" y="136271"/>
                  </a:cubicBezTo>
                  <a:lnTo>
                    <a:pt x="729996" y="593725"/>
                  </a:lnTo>
                  <a:cubicBezTo>
                    <a:pt x="729996" y="669036"/>
                    <a:pt x="668909" y="729996"/>
                    <a:pt x="593725" y="729996"/>
                  </a:cubicBezTo>
                  <a:lnTo>
                    <a:pt x="136271" y="729996"/>
                  </a:lnTo>
                  <a:cubicBezTo>
                    <a:pt x="61087" y="729996"/>
                    <a:pt x="0" y="669036"/>
                    <a:pt x="0" y="593725"/>
                  </a:cubicBezTo>
                  <a:close/>
                </a:path>
              </a:pathLst>
            </a:custGeom>
            <a:solidFill>
              <a:srgbClr val="E9E6F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0"/>
              <a:ext cx="742696" cy="742696"/>
            </a:xfrm>
            <a:custGeom>
              <a:avLst/>
              <a:gdLst/>
              <a:ahLst/>
              <a:cxnLst/>
              <a:rect l="l" t="t" r="r" b="b"/>
              <a:pathLst>
                <a:path w="742696" h="742696">
                  <a:moveTo>
                    <a:pt x="0" y="142621"/>
                  </a:moveTo>
                  <a:cubicBezTo>
                    <a:pt x="0" y="63881"/>
                    <a:pt x="63881" y="0"/>
                    <a:pt x="142621" y="0"/>
                  </a:cubicBezTo>
                  <a:lnTo>
                    <a:pt x="600075" y="0"/>
                  </a:lnTo>
                  <a:lnTo>
                    <a:pt x="600075" y="6350"/>
                  </a:lnTo>
                  <a:lnTo>
                    <a:pt x="600075" y="0"/>
                  </a:lnTo>
                  <a:cubicBezTo>
                    <a:pt x="678815" y="0"/>
                    <a:pt x="742696" y="63881"/>
                    <a:pt x="742696" y="142621"/>
                  </a:cubicBezTo>
                  <a:lnTo>
                    <a:pt x="736346" y="142621"/>
                  </a:lnTo>
                  <a:lnTo>
                    <a:pt x="742696" y="142621"/>
                  </a:lnTo>
                  <a:lnTo>
                    <a:pt x="742696" y="600075"/>
                  </a:lnTo>
                  <a:lnTo>
                    <a:pt x="736346" y="600075"/>
                  </a:lnTo>
                  <a:lnTo>
                    <a:pt x="742696" y="600075"/>
                  </a:lnTo>
                  <a:cubicBezTo>
                    <a:pt x="742696" y="678815"/>
                    <a:pt x="678815" y="742696"/>
                    <a:pt x="600075" y="742696"/>
                  </a:cubicBezTo>
                  <a:lnTo>
                    <a:pt x="600075" y="736346"/>
                  </a:lnTo>
                  <a:lnTo>
                    <a:pt x="600075" y="742696"/>
                  </a:lnTo>
                  <a:lnTo>
                    <a:pt x="142621" y="742696"/>
                  </a:lnTo>
                  <a:lnTo>
                    <a:pt x="142621" y="736346"/>
                  </a:lnTo>
                  <a:lnTo>
                    <a:pt x="142621" y="742696"/>
                  </a:lnTo>
                  <a:cubicBezTo>
                    <a:pt x="63881" y="742696"/>
                    <a:pt x="0" y="678942"/>
                    <a:pt x="0" y="600075"/>
                  </a:cubicBezTo>
                  <a:lnTo>
                    <a:pt x="0" y="142621"/>
                  </a:lnTo>
                  <a:lnTo>
                    <a:pt x="6350" y="142621"/>
                  </a:lnTo>
                  <a:lnTo>
                    <a:pt x="0" y="142621"/>
                  </a:lnTo>
                  <a:moveTo>
                    <a:pt x="12700" y="142621"/>
                  </a:moveTo>
                  <a:lnTo>
                    <a:pt x="12700" y="600075"/>
                  </a:lnTo>
                  <a:lnTo>
                    <a:pt x="6350" y="600075"/>
                  </a:lnTo>
                  <a:lnTo>
                    <a:pt x="12700" y="600075"/>
                  </a:lnTo>
                  <a:cubicBezTo>
                    <a:pt x="12700" y="671830"/>
                    <a:pt x="70866" y="729996"/>
                    <a:pt x="142621" y="729996"/>
                  </a:cubicBezTo>
                  <a:lnTo>
                    <a:pt x="600075" y="729996"/>
                  </a:lnTo>
                  <a:cubicBezTo>
                    <a:pt x="671830" y="729996"/>
                    <a:pt x="729996" y="671830"/>
                    <a:pt x="729996" y="600075"/>
                  </a:cubicBezTo>
                  <a:lnTo>
                    <a:pt x="729996" y="142621"/>
                  </a:lnTo>
                  <a:cubicBezTo>
                    <a:pt x="729996" y="70866"/>
                    <a:pt x="671830" y="12700"/>
                    <a:pt x="600075" y="12700"/>
                  </a:cubicBezTo>
                  <a:lnTo>
                    <a:pt x="142621" y="12700"/>
                  </a:lnTo>
                  <a:lnTo>
                    <a:pt x="142621" y="6350"/>
                  </a:lnTo>
                  <a:lnTo>
                    <a:pt x="142621" y="12700"/>
                  </a:lnTo>
                  <a:cubicBezTo>
                    <a:pt x="70866" y="12700"/>
                    <a:pt x="12700" y="70866"/>
                    <a:pt x="12700" y="142621"/>
                  </a:cubicBezTo>
                  <a:close/>
                </a:path>
              </a:pathLst>
            </a:custGeom>
            <a:solidFill>
              <a:srgbClr val="BDB8DF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8961387" y="7660777"/>
            <a:ext cx="365074" cy="4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2812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683603" y="7641727"/>
            <a:ext cx="2243435" cy="48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79"/>
              </a:lnSpc>
              <a:spcBef>
                <a:spcPct val="0"/>
              </a:spcBef>
            </a:pPr>
            <a:r>
              <a:rPr lang="en-US" sz="2974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Ιούνιος 2026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46009" y="8091783"/>
            <a:ext cx="6481020" cy="88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552"/>
              </a:lnSpc>
              <a:spcBef>
                <a:spcPct val="0"/>
              </a:spcBef>
            </a:pPr>
            <a:r>
              <a:rPr lang="en-US" sz="2174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Ολοκλήρωση υλικού, παρουσιάσεις, διάχυση αποτελεσμάτων και τελική αποτίμηση.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90196"/>
              </a:srgbClr>
            </a:solidFill>
          </p:spPr>
          <p:txBody>
            <a:bodyPr/>
            <a:lstStyle/>
            <a:p>
              <a:endParaRPr lang="el-GR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9766" y="528561"/>
            <a:ext cx="7833274" cy="94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231971"/>
                </a:solidFill>
                <a:latin typeface="Arimo Bold"/>
                <a:ea typeface="Arimo Bold"/>
                <a:cs typeface="Arimo Bold"/>
                <a:sym typeface="Arimo Bold"/>
              </a:rPr>
              <a:t>Βιωματικές Εμπειρίες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09766" y="2443552"/>
            <a:ext cx="3742734" cy="2313089"/>
            <a:chOff x="0" y="0"/>
            <a:chExt cx="4990313" cy="3084119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4990338" cy="3084068"/>
            </a:xfrm>
            <a:custGeom>
              <a:avLst/>
              <a:gdLst/>
              <a:ahLst/>
              <a:cxnLst/>
              <a:rect l="l" t="t" r="r" b="b"/>
              <a:pathLst>
                <a:path w="4990338" h="3084068">
                  <a:moveTo>
                    <a:pt x="0" y="0"/>
                  </a:moveTo>
                  <a:lnTo>
                    <a:pt x="4990338" y="0"/>
                  </a:lnTo>
                  <a:lnTo>
                    <a:pt x="4990338" y="3084068"/>
                  </a:lnTo>
                  <a:lnTo>
                    <a:pt x="0" y="3084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4" b="-25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5428871"/>
            <a:ext cx="3986212" cy="53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3349" b="1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Βαρκάδα στη Λίμνη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380604"/>
            <a:ext cx="5198269" cy="158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3"/>
              </a:lnSpc>
            </a:pPr>
            <a:r>
              <a:rPr lang="en-US" sz="2587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Εξερεύνηση του υδάτινου οικοσυστήματος από κοντά</a:t>
            </a:r>
          </a:p>
          <a:p>
            <a:pPr algn="l">
              <a:lnSpc>
                <a:spcPts val="4213"/>
              </a:lnSpc>
            </a:pPr>
            <a:endParaRPr lang="en-US" sz="2587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90507" y="2443552"/>
            <a:ext cx="3742734" cy="2313089"/>
            <a:chOff x="0" y="0"/>
            <a:chExt cx="4990313" cy="3084119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4990338" cy="3084068"/>
            </a:xfrm>
            <a:custGeom>
              <a:avLst/>
              <a:gdLst/>
              <a:ahLst/>
              <a:cxnLst/>
              <a:rect l="l" t="t" r="r" b="b"/>
              <a:pathLst>
                <a:path w="4990338" h="3084068">
                  <a:moveTo>
                    <a:pt x="0" y="0"/>
                  </a:moveTo>
                  <a:lnTo>
                    <a:pt x="4990338" y="0"/>
                  </a:lnTo>
                  <a:lnTo>
                    <a:pt x="4990338" y="3084068"/>
                  </a:lnTo>
                  <a:lnTo>
                    <a:pt x="0" y="3084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" b="-25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89199" y="5428871"/>
            <a:ext cx="3800698" cy="53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87"/>
              </a:lnSpc>
              <a:spcBef>
                <a:spcPct val="0"/>
              </a:spcBef>
            </a:pPr>
            <a:r>
              <a:rPr lang="en-US" sz="3349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Φάρμα Βουβαλιών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90507" y="6203031"/>
            <a:ext cx="5198269" cy="15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3"/>
              </a:lnSpc>
              <a:spcBef>
                <a:spcPct val="0"/>
              </a:spcBef>
            </a:pPr>
            <a:r>
              <a:rPr lang="en-US" sz="2587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Γνωριμία με την τοπική κτηνοτροφία και παραδοσιακές πρακτικές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743134" y="2443552"/>
            <a:ext cx="3742734" cy="2313089"/>
            <a:chOff x="0" y="0"/>
            <a:chExt cx="4990313" cy="3084119"/>
          </a:xfrm>
        </p:grpSpPr>
        <p:sp>
          <p:nvSpPr>
            <p:cNvPr id="16" name="Freeform 16" descr="preencoded.png"/>
            <p:cNvSpPr/>
            <p:nvPr/>
          </p:nvSpPr>
          <p:spPr>
            <a:xfrm>
              <a:off x="0" y="0"/>
              <a:ext cx="4990338" cy="3084068"/>
            </a:xfrm>
            <a:custGeom>
              <a:avLst/>
              <a:gdLst/>
              <a:ahLst/>
              <a:cxnLst/>
              <a:rect l="l" t="t" r="r" b="b"/>
              <a:pathLst>
                <a:path w="4990338" h="3084068">
                  <a:moveTo>
                    <a:pt x="0" y="0"/>
                  </a:moveTo>
                  <a:lnTo>
                    <a:pt x="4990338" y="0"/>
                  </a:lnTo>
                  <a:lnTo>
                    <a:pt x="4990338" y="3084068"/>
                  </a:lnTo>
                  <a:lnTo>
                    <a:pt x="0" y="3084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4" b="-25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52517" y="5428871"/>
            <a:ext cx="3774504" cy="53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87"/>
              </a:lnSpc>
              <a:spcBef>
                <a:spcPct val="0"/>
              </a:spcBef>
            </a:pPr>
            <a:r>
              <a:rPr lang="en-US" sz="3349" b="1" u="none" strike="noStrike">
                <a:solidFill>
                  <a:srgbClr val="2A2742"/>
                </a:solidFill>
                <a:latin typeface="Arimo Bold"/>
                <a:ea typeface="Arimo Bold"/>
                <a:cs typeface="Arimo Bold"/>
                <a:sym typeface="Arimo Bold"/>
              </a:rPr>
              <a:t>Κέντρο Τουρισμού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52517" y="6119813"/>
            <a:ext cx="5198269" cy="15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3"/>
              </a:lnSpc>
              <a:spcBef>
                <a:spcPct val="0"/>
              </a:spcBef>
            </a:pPr>
            <a:r>
              <a:rPr lang="en-US" sz="2587" u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Ενημέρωση για τον οικοτουρισμό και τη βιώσιμη ανάπτυξη</a:t>
            </a:r>
          </a:p>
          <a:p>
            <a:pPr marL="0" lvl="0" indent="0" algn="l">
              <a:lnSpc>
                <a:spcPts val="4213"/>
              </a:lnSpc>
              <a:spcBef>
                <a:spcPct val="0"/>
              </a:spcBef>
            </a:pPr>
            <a:endParaRPr lang="en-US" sz="2587" u="none" strike="noStrike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8611495"/>
            <a:ext cx="4389120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71"/>
              </a:lnSpc>
              <a:spcBef>
                <a:spcPct val="0"/>
              </a:spcBef>
            </a:pPr>
            <a:r>
              <a:rPr lang="en-US" sz="2642" u="sng" strike="noStrike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https://2dim-irakl.gr/taxidi-sti-fysi-kai-tin-paradosi-tis-ke</a:t>
            </a:r>
          </a:p>
          <a:p>
            <a:pPr marL="0" lvl="0" indent="0" algn="l">
              <a:lnSpc>
                <a:spcPts val="3171"/>
              </a:lnSpc>
              <a:spcBef>
                <a:spcPct val="0"/>
              </a:spcBef>
            </a:pPr>
            <a:endParaRPr lang="en-US" sz="2642" u="sng" strike="noStrike">
              <a:solidFill>
                <a:srgbClr val="0563C1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103493" y="8611495"/>
            <a:ext cx="495396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71"/>
              </a:lnSpc>
              <a:spcBef>
                <a:spcPct val="0"/>
              </a:spcBef>
            </a:pPr>
            <a:r>
              <a:rPr lang="en-US" sz="2642" u="sng" strike="noStrike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https://2dim-irakl.gr/</a:t>
            </a:r>
          </a:p>
          <a:p>
            <a:pPr marL="0" lvl="0" indent="0" algn="l">
              <a:lnSpc>
                <a:spcPts val="3171"/>
              </a:lnSpc>
              <a:spcBef>
                <a:spcPct val="0"/>
              </a:spcBef>
            </a:pPr>
            <a:r>
              <a:rPr lang="en-US" sz="2642" u="sng" strike="noStrike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</a:rPr>
              <a:t>taxidi-sti-fysi-kai-tin-paradosi-tis-ke/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43134" y="8506720"/>
            <a:ext cx="5155260" cy="20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en-US" sz="2642" u="sng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https://2dim-irakl.gr/kerkini-ena-mathima-zois-gia-to-nero/ https://2dim-irakl.gr/mia-monadiki-imerida-stin-kerkini-ek/</a:t>
            </a:r>
          </a:p>
          <a:p>
            <a:pPr algn="l">
              <a:lnSpc>
                <a:spcPts val="3171"/>
              </a:lnSpc>
            </a:pPr>
            <a:endParaRPr lang="en-US" sz="2642" u="sng">
              <a:solidFill>
                <a:srgbClr val="0563C1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3" name="22 - Ορθογώνιο"/>
          <p:cNvSpPr/>
          <p:nvPr/>
        </p:nvSpPr>
        <p:spPr>
          <a:xfrm>
            <a:off x="10644198" y="7643830"/>
            <a:ext cx="8679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7"/>
              </a:rPr>
              <a:t>https://2dim-irakl.gr/topika-proionta-kai-fysi-mathainonta</a:t>
            </a:r>
            <a:r>
              <a:rPr lang="en-US" dirty="0" smtClean="0">
                <a:hlinkClick r:id="rId7"/>
              </a:rPr>
              <a:t>/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471</Words>
  <Application>Microsoft Office PowerPoint</Application>
  <PresentationFormat>Προσαρμογή</PresentationFormat>
  <Paragraphs>135</Paragraphs>
  <Slides>13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24" baseType="lpstr">
      <vt:lpstr>Arial</vt:lpstr>
      <vt:lpstr>Calibri</vt:lpstr>
      <vt:lpstr>Arimo</vt:lpstr>
      <vt:lpstr>Calibri (MS) Bold Italics</vt:lpstr>
      <vt:lpstr>Palatino Bold</vt:lpstr>
      <vt:lpstr>Arimo Bold</vt:lpstr>
      <vt:lpstr>Calibri (MS)</vt:lpstr>
      <vt:lpstr>Arimo Bold Italics</vt:lpstr>
      <vt:lpstr>Trend Sans One</vt:lpstr>
      <vt:lpstr>Trend Slab Four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Nero-Zwh-kai-Toyrismos-sth-Limnh-Kerkinh (6).pptx</dc:title>
  <dc:creator>Φώτης Στασινός</dc:creator>
  <cp:lastModifiedBy>ΑΛΕΞΑΝΔΡΟΣ</cp:lastModifiedBy>
  <cp:revision>7</cp:revision>
  <dcterms:created xsi:type="dcterms:W3CDTF">2006-08-16T00:00:00Z</dcterms:created>
  <dcterms:modified xsi:type="dcterms:W3CDTF">2026-04-27T18:47:10Z</dcterms:modified>
  <dc:identifier>DAHHRkajL6E</dc:identifier>
</cp:coreProperties>
</file>