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2"/>
  </p:notesMasterIdLst>
  <p:sldIdLst>
    <p:sldId id="256" r:id="rId2"/>
    <p:sldId id="267" r:id="rId3"/>
    <p:sldId id="268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269" r:id="rId15"/>
    <p:sldId id="281" r:id="rId16"/>
    <p:sldId id="279" r:id="rId17"/>
    <p:sldId id="280" r:id="rId18"/>
    <p:sldId id="282" r:id="rId19"/>
    <p:sldId id="283" r:id="rId20"/>
    <p:sldId id="288" r:id="rId21"/>
    <p:sldId id="293" r:id="rId22"/>
    <p:sldId id="292" r:id="rId23"/>
    <p:sldId id="295" r:id="rId24"/>
    <p:sldId id="296" r:id="rId25"/>
    <p:sldId id="297" r:id="rId26"/>
    <p:sldId id="298" r:id="rId27"/>
    <p:sldId id="300" r:id="rId28"/>
    <p:sldId id="299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330" r:id="rId46"/>
    <p:sldId id="317" r:id="rId47"/>
    <p:sldId id="318" r:id="rId48"/>
    <p:sldId id="319" r:id="rId49"/>
    <p:sldId id="276" r:id="rId50"/>
    <p:sldId id="277" r:id="rId5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BBABB-F5A1-4513-B751-EF6A0C03B44F}" type="datetimeFigureOut">
              <a:rPr lang="el-GR" smtClean="0"/>
              <a:pPr/>
              <a:t>18/11/2025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41757-09C6-4BBE-80C9-D83061AD581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41757-09C6-4BBE-80C9-D83061AD581B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41757-09C6-4BBE-80C9-D83061AD581B}" type="slidenum">
              <a:rPr lang="el-GR" smtClean="0"/>
              <a:pPr/>
              <a:t>49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 smtClean="0"/>
          </a:p>
          <a:p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41757-09C6-4BBE-80C9-D83061AD581B}" type="slidenum">
              <a:rPr lang="el-GR" smtClean="0"/>
              <a:pPr/>
              <a:t>50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5" name="24 - Υπότιτλος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1" name="30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B7757A0-B457-4973-B91F-AC6EE25B92B9}" type="datetimeFigureOut">
              <a:rPr lang="el-GR" smtClean="0"/>
              <a:pPr/>
              <a:t>18/11/2025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7869DBA-24E7-42FC-942E-47D0E5B25B6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7757A0-B457-4973-B91F-AC6EE25B92B9}" type="datetimeFigureOut">
              <a:rPr lang="el-GR" smtClean="0"/>
              <a:pPr/>
              <a:t>18/11/2025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869DBA-24E7-42FC-942E-47D0E5B25B6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B7757A0-B457-4973-B91F-AC6EE25B92B9}" type="datetimeFigureOut">
              <a:rPr lang="el-GR" smtClean="0"/>
              <a:pPr/>
              <a:t>18/11/2025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7869DBA-24E7-42FC-942E-47D0E5B25B6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7757A0-B457-4973-B91F-AC6EE25B92B9}" type="datetimeFigureOut">
              <a:rPr lang="el-GR" smtClean="0"/>
              <a:pPr/>
              <a:t>18/11/2025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869DBA-24E7-42FC-942E-47D0E5B25B6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B7757A0-B457-4973-B91F-AC6EE25B92B9}" type="datetimeFigureOut">
              <a:rPr lang="el-GR" smtClean="0"/>
              <a:pPr/>
              <a:t>18/11/2025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7869DBA-24E7-42FC-942E-47D0E5B25B6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7757A0-B457-4973-B91F-AC6EE25B92B9}" type="datetimeFigureOut">
              <a:rPr lang="el-GR" smtClean="0"/>
              <a:pPr/>
              <a:t>18/11/2025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869DBA-24E7-42FC-942E-47D0E5B25B6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7757A0-B457-4973-B91F-AC6EE25B92B9}" type="datetimeFigureOut">
              <a:rPr lang="el-GR" smtClean="0"/>
              <a:pPr/>
              <a:t>18/11/2025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869DBA-24E7-42FC-942E-47D0E5B25B6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7757A0-B457-4973-B91F-AC6EE25B92B9}" type="datetimeFigureOut">
              <a:rPr lang="el-GR" smtClean="0"/>
              <a:pPr/>
              <a:t>18/11/2025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869DBA-24E7-42FC-942E-47D0E5B25B6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B7757A0-B457-4973-B91F-AC6EE25B92B9}" type="datetimeFigureOut">
              <a:rPr lang="el-GR" smtClean="0"/>
              <a:pPr/>
              <a:t>18/11/2025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869DBA-24E7-42FC-942E-47D0E5B25B6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7757A0-B457-4973-B91F-AC6EE25B92B9}" type="datetimeFigureOut">
              <a:rPr lang="el-GR" smtClean="0"/>
              <a:pPr/>
              <a:t>18/11/2025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869DBA-24E7-42FC-942E-47D0E5B25B6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7757A0-B457-4973-B91F-AC6EE25B92B9}" type="datetimeFigureOut">
              <a:rPr lang="el-GR" smtClean="0"/>
              <a:pPr/>
              <a:t>18/11/2025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869DBA-24E7-42FC-942E-47D0E5B25B6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εικόνας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- Θέση τίτλου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1" name="30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7" name="26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B7757A0-B457-4973-B91F-AC6EE25B92B9}" type="datetimeFigureOut">
              <a:rPr lang="el-GR" smtClean="0"/>
              <a:pPr/>
              <a:t>18/11/2025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7869DBA-24E7-42FC-942E-47D0E5B25B6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gemini.google.com/" TargetMode="External"/><Relationship Id="rId2" Type="http://schemas.openxmlformats.org/officeDocument/2006/relationships/hyperlink" Target="https://chatgpt.com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eb.diffit.me/" TargetMode="External"/><Relationship Id="rId4" Type="http://schemas.openxmlformats.org/officeDocument/2006/relationships/hyperlink" Target="https://www.magicschool.ai/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2643174" y="533400"/>
            <a:ext cx="6500826" cy="2868168"/>
          </a:xfrm>
        </p:spPr>
        <p:txBody>
          <a:bodyPr>
            <a:normAutofit/>
          </a:bodyPr>
          <a:lstStyle/>
          <a:p>
            <a:r>
              <a:rPr lang="el-GR" dirty="0" err="1" smtClean="0">
                <a:latin typeface="Arial Black" pitchFamily="34" charset="0"/>
              </a:rPr>
              <a:t>Διαφοροποιημενη</a:t>
            </a:r>
            <a:r>
              <a:rPr lang="el-GR" dirty="0" smtClean="0">
                <a:latin typeface="Arial Black" pitchFamily="34" charset="0"/>
              </a:rPr>
              <a:t> </a:t>
            </a:r>
            <a:r>
              <a:rPr lang="el-GR" dirty="0" err="1" smtClean="0">
                <a:latin typeface="Arial Black" pitchFamily="34" charset="0"/>
              </a:rPr>
              <a:t>διδασκαλια</a:t>
            </a:r>
            <a:r>
              <a:rPr lang="el-GR" dirty="0" smtClean="0">
                <a:latin typeface="Arial Black" pitchFamily="34" charset="0"/>
              </a:rPr>
              <a:t/>
            </a:r>
            <a:br>
              <a:rPr lang="el-GR" dirty="0" smtClean="0">
                <a:latin typeface="Arial Black" pitchFamily="34" charset="0"/>
              </a:rPr>
            </a:br>
            <a:r>
              <a:rPr lang="el-GR" dirty="0" smtClean="0">
                <a:latin typeface="Arial Black" pitchFamily="34" charset="0"/>
              </a:rPr>
              <a:t>  </a:t>
            </a:r>
            <a:r>
              <a:rPr lang="el-GR" dirty="0" err="1" smtClean="0">
                <a:latin typeface="Arial Black" pitchFamily="34" charset="0"/>
              </a:rPr>
              <a:t>εφαρμογεσ</a:t>
            </a:r>
            <a:r>
              <a:rPr lang="el-GR" dirty="0" smtClean="0">
                <a:latin typeface="Arial Black" pitchFamily="34" charset="0"/>
              </a:rPr>
              <a:t> και </a:t>
            </a:r>
            <a:r>
              <a:rPr lang="el-GR" dirty="0" err="1" smtClean="0">
                <a:latin typeface="Arial Black" pitchFamily="34" charset="0"/>
              </a:rPr>
              <a:t>κατανοηση</a:t>
            </a:r>
            <a:endParaRPr lang="el-GR" dirty="0">
              <a:latin typeface="Arial Black" pitchFamily="34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786182" y="3643314"/>
            <a:ext cx="5114778" cy="1101248"/>
          </a:xfrm>
        </p:spPr>
        <p:txBody>
          <a:bodyPr>
            <a:normAutofit lnSpcReduction="10000"/>
          </a:bodyPr>
          <a:lstStyle/>
          <a:p>
            <a:pPr algn="r"/>
            <a:r>
              <a:rPr lang="el-GR" dirty="0" smtClean="0">
                <a:latin typeface="Arial Black" pitchFamily="34" charset="0"/>
              </a:rPr>
              <a:t>  2</a:t>
            </a:r>
            <a:r>
              <a:rPr lang="el-GR" baseline="30000" dirty="0" smtClean="0">
                <a:latin typeface="Arial Black" pitchFamily="34" charset="0"/>
              </a:rPr>
              <a:t>ο</a:t>
            </a:r>
            <a:r>
              <a:rPr lang="el-GR" dirty="0" smtClean="0">
                <a:latin typeface="Arial Black" pitchFamily="34" charset="0"/>
              </a:rPr>
              <a:t> Δημοτικό Σχολείο Ηράκλειας</a:t>
            </a:r>
          </a:p>
          <a:p>
            <a:pPr algn="r"/>
            <a:r>
              <a:rPr lang="el-GR" dirty="0" err="1" smtClean="0">
                <a:latin typeface="Arial Black" pitchFamily="34" charset="0"/>
              </a:rPr>
              <a:t>Λατρόβαλη</a:t>
            </a:r>
            <a:r>
              <a:rPr lang="el-GR" dirty="0" smtClean="0">
                <a:latin typeface="Arial Black" pitchFamily="34" charset="0"/>
              </a:rPr>
              <a:t> Ευαγγελία</a:t>
            </a:r>
          </a:p>
          <a:p>
            <a:pPr algn="r"/>
            <a:r>
              <a:rPr lang="el-GR" dirty="0" smtClean="0">
                <a:latin typeface="Arial Black" pitchFamily="34" charset="0"/>
              </a:rPr>
              <a:t>Δασκάλα</a:t>
            </a:r>
            <a:endParaRPr lang="el-GR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Πωσ</a:t>
            </a:r>
            <a:r>
              <a:rPr lang="el-G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l-GR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σκεφτομαι</a:t>
            </a:r>
            <a:r>
              <a:rPr lang="el-G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και </a:t>
            </a:r>
            <a:r>
              <a:rPr lang="el-GR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μαθαινω</a:t>
            </a:r>
            <a:r>
              <a:rPr lang="el-G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 </a:t>
            </a:r>
            <a:br>
              <a:rPr lang="el-G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l-G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l-GR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ΠωΣ</a:t>
            </a:r>
            <a:r>
              <a:rPr lang="el-G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l-GR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δουλευει</a:t>
            </a:r>
            <a:r>
              <a:rPr lang="el-G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ο </a:t>
            </a:r>
            <a:r>
              <a:rPr lang="el-GR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εγκεφαλοσ</a:t>
            </a:r>
            <a:endParaRPr lang="el-GR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l-GR" sz="2400" dirty="0" smtClean="0"/>
              <a:t>Ο εγκέφαλος προσέχει </a:t>
            </a:r>
            <a:r>
              <a:rPr lang="el-GR" sz="2400" dirty="0" err="1" smtClean="0"/>
              <a:t>ό,τι</a:t>
            </a:r>
            <a:r>
              <a:rPr lang="el-GR" sz="2400" dirty="0" smtClean="0"/>
              <a:t> έχει σημασία και διαγράφει το άσχετο.</a:t>
            </a:r>
          </a:p>
          <a:p>
            <a:pPr>
              <a:buFont typeface="Wingdings" pitchFamily="2" charset="2"/>
              <a:buChar char="§"/>
            </a:pPr>
            <a:r>
              <a:rPr lang="el-GR" sz="2400" dirty="0" smtClean="0"/>
              <a:t>Ο εγκέφαλος ανταποκρίνεται θετικά στην πρόκληση αλλά όχι στην απειλή. Τα θετικά συναισθήματα βελτιώνουν τη μάθηση.(</a:t>
            </a:r>
            <a:r>
              <a:rPr lang="el-GR" sz="1800" dirty="0" smtClean="0"/>
              <a:t>Έπαινος της προσπάθειας- Κατάλληλη δυσκολία έργου)</a:t>
            </a:r>
          </a:p>
          <a:p>
            <a:pPr>
              <a:buFont typeface="Wingdings" pitchFamily="2" charset="2"/>
              <a:buChar char="§"/>
            </a:pPr>
            <a:r>
              <a:rPr lang="el-GR" sz="2400" dirty="0" smtClean="0"/>
              <a:t>Ο εγκέφαλος είναι κοινωνικός. Η συνεργασία προωθεί την κατανόηση και τις υψηλές γνωστικές λειτουργίες</a:t>
            </a:r>
          </a:p>
          <a:p>
            <a:pPr>
              <a:buFont typeface="Wingdings" pitchFamily="2" charset="2"/>
              <a:buChar char="§"/>
            </a:pPr>
            <a:r>
              <a:rPr lang="el-GR" sz="2400" dirty="0" smtClean="0"/>
              <a:t>Τα οπτικά ερεθίσματα ανακαλούνται με ακρίβεια 90%.(</a:t>
            </a:r>
            <a:r>
              <a:rPr lang="el-GR" sz="1800" dirty="0" smtClean="0"/>
              <a:t>Αξιοποίηση μη-γλωσσικών αναπαραστάσεων)</a:t>
            </a:r>
            <a:endParaRPr lang="el-G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20" y="285728"/>
            <a:ext cx="7786742" cy="962998"/>
          </a:xfrm>
        </p:spPr>
        <p:txBody>
          <a:bodyPr>
            <a:normAutofit/>
          </a:bodyPr>
          <a:lstStyle/>
          <a:p>
            <a:r>
              <a:rPr lang="el-GR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Βασικεσ</a:t>
            </a:r>
            <a:r>
              <a:rPr lang="el-G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l-GR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αρχεσ</a:t>
            </a:r>
            <a:r>
              <a:rPr lang="el-G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l-GR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υλοποιησησ</a:t>
            </a:r>
            <a:r>
              <a:rPr lang="el-G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l-GR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τησ</a:t>
            </a:r>
            <a:r>
              <a:rPr lang="el-G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l-GR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δ.δ</a:t>
            </a:r>
            <a:endParaRPr lang="el-GR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57298"/>
            <a:ext cx="7239000" cy="50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Δομικα</a:t>
            </a: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χαρακτηριστικα</a:t>
            </a: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τησ</a:t>
            </a: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Δ.Δ.</a:t>
            </a:r>
            <a:endParaRPr lang="el-G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64026" y="1609725"/>
            <a:ext cx="6425347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>
            <a:normAutofit/>
          </a:bodyPr>
          <a:lstStyle/>
          <a:p>
            <a:r>
              <a:rPr lang="el-GR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ΠροτεινομενεΣ</a:t>
            </a:r>
            <a:r>
              <a:rPr lang="el-G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l-GR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στρατηγικεσ</a:t>
            </a:r>
            <a:r>
              <a:rPr lang="el-G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και </a:t>
            </a:r>
            <a:r>
              <a:rPr lang="el-GR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μεσα</a:t>
            </a:r>
            <a:endParaRPr lang="el-G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357298"/>
            <a:ext cx="7267604" cy="509843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dirty="0" smtClean="0"/>
              <a:t>• Κείμενα διαφορετικής αναγνωσιμότητας </a:t>
            </a:r>
          </a:p>
          <a:p>
            <a:pPr>
              <a:buNone/>
            </a:pPr>
            <a:r>
              <a:rPr lang="el-GR" dirty="0" smtClean="0"/>
              <a:t>• Καθοδηγούμενες σημειώσεις</a:t>
            </a:r>
          </a:p>
          <a:p>
            <a:pPr>
              <a:buNone/>
            </a:pPr>
            <a:r>
              <a:rPr lang="el-GR" dirty="0" smtClean="0"/>
              <a:t> • Προσαρμογή οδηγιών</a:t>
            </a:r>
          </a:p>
          <a:p>
            <a:pPr>
              <a:buNone/>
            </a:pPr>
            <a:r>
              <a:rPr lang="el-GR" dirty="0" smtClean="0"/>
              <a:t> • Κέντρα ενδιαφέροντος</a:t>
            </a:r>
          </a:p>
          <a:p>
            <a:pPr>
              <a:buNone/>
            </a:pPr>
            <a:r>
              <a:rPr lang="el-GR" dirty="0" smtClean="0"/>
              <a:t> • Σταθμοί μάθησης</a:t>
            </a:r>
          </a:p>
          <a:p>
            <a:pPr>
              <a:buNone/>
            </a:pPr>
            <a:r>
              <a:rPr lang="el-GR" dirty="0" smtClean="0"/>
              <a:t> • Διαβαθμισμένα έργα</a:t>
            </a:r>
          </a:p>
          <a:p>
            <a:pPr>
              <a:buNone/>
            </a:pPr>
            <a:r>
              <a:rPr lang="el-GR" dirty="0" smtClean="0"/>
              <a:t> • Κύβοι</a:t>
            </a:r>
          </a:p>
          <a:p>
            <a:pPr>
              <a:buNone/>
            </a:pPr>
            <a:r>
              <a:rPr lang="el-GR" dirty="0" smtClean="0"/>
              <a:t> • Μενού</a:t>
            </a:r>
          </a:p>
          <a:p>
            <a:pPr>
              <a:buNone/>
            </a:pPr>
            <a:r>
              <a:rPr lang="el-GR" dirty="0" smtClean="0"/>
              <a:t> • </a:t>
            </a:r>
            <a:r>
              <a:rPr lang="el-GR" b="1" u="sng" dirty="0" smtClean="0"/>
              <a:t>Γραφικοί οργανωτές</a:t>
            </a:r>
          </a:p>
          <a:p>
            <a:pPr>
              <a:buNone/>
            </a:pPr>
            <a:r>
              <a:rPr lang="el-GR" dirty="0" smtClean="0"/>
              <a:t> • Τρίλιζα </a:t>
            </a:r>
          </a:p>
          <a:p>
            <a:pPr>
              <a:buNone/>
            </a:pPr>
            <a:r>
              <a:rPr lang="el-GR" dirty="0" smtClean="0"/>
              <a:t>• Ομάδες βάσης-ειδικών</a:t>
            </a:r>
          </a:p>
          <a:p>
            <a:pPr>
              <a:buNone/>
            </a:pPr>
            <a:r>
              <a:rPr lang="el-GR" dirty="0" smtClean="0"/>
              <a:t> • Ρουμπρίκες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428604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 smtClean="0">
                <a:latin typeface="Arial Black" pitchFamily="34" charset="0"/>
              </a:rPr>
              <a:t>Στρατηγικές και Μέσα διαφοροποιημένης </a:t>
            </a:r>
          </a:p>
          <a:p>
            <a:r>
              <a:rPr lang="el-GR" sz="2800" dirty="0" smtClean="0"/>
              <a:t>		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1571604" y="1928802"/>
            <a:ext cx="26697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Γραφικοί οργανωτές</a:t>
            </a:r>
          </a:p>
          <a:p>
            <a:endParaRPr lang="el-GR" sz="2000" b="1" dirty="0" smtClean="0"/>
          </a:p>
          <a:p>
            <a:endParaRPr lang="el-GR" sz="2000" b="1" dirty="0" smtClean="0"/>
          </a:p>
          <a:p>
            <a:r>
              <a:rPr lang="el-GR" sz="2000" b="1" dirty="0" smtClean="0"/>
              <a:t>Παραδείγματα</a:t>
            </a:r>
          </a:p>
        </p:txBody>
      </p:sp>
      <p:sp>
        <p:nvSpPr>
          <p:cNvPr id="6" name="5 - Δεξιό βέλος"/>
          <p:cNvSpPr/>
          <p:nvPr/>
        </p:nvSpPr>
        <p:spPr>
          <a:xfrm>
            <a:off x="642910" y="2071678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357158" y="5072074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Διαφάνειες παρουσίασης </a:t>
            </a:r>
            <a:r>
              <a:rPr lang="el-GR" dirty="0" err="1" smtClean="0"/>
              <a:t>Σουζάνας</a:t>
            </a:r>
            <a:r>
              <a:rPr lang="el-GR" dirty="0" smtClean="0"/>
              <a:t> </a:t>
            </a:r>
            <a:r>
              <a:rPr lang="el-GR" dirty="0" err="1" smtClean="0"/>
              <a:t>Παντελιάδου</a:t>
            </a:r>
            <a:r>
              <a:rPr lang="el-GR" dirty="0" smtClean="0"/>
              <a:t> Σελίδα 80 - 114</a:t>
            </a:r>
            <a:endParaRPr lang="el-GR" dirty="0"/>
          </a:p>
        </p:txBody>
      </p:sp>
      <p:sp>
        <p:nvSpPr>
          <p:cNvPr id="8" name="7 - Δεξιό βέλος"/>
          <p:cNvSpPr/>
          <p:nvPr/>
        </p:nvSpPr>
        <p:spPr>
          <a:xfrm>
            <a:off x="642910" y="2857496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 algn="ctr">
              <a:buNone/>
            </a:pPr>
            <a:r>
              <a:rPr lang="el-GR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ΓΡΑΦΙΚΟΙ ΟΡΓΑΝΩΤΕΣ</a:t>
            </a:r>
            <a:endParaRPr lang="el-G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642918"/>
            <a:ext cx="7239000" cy="822944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 </a:t>
            </a:r>
            <a:r>
              <a:rPr lang="el-GR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ΠροσδιορισμοΣ</a:t>
            </a:r>
            <a:r>
              <a:rPr lang="el-G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l-GR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γραφιΚΟΥ</a:t>
            </a:r>
            <a:r>
              <a:rPr lang="el-G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l-GR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οργανωτΗ</a:t>
            </a:r>
            <a:endParaRPr lang="el-G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• Είναι ένας </a:t>
            </a:r>
            <a:r>
              <a:rPr lang="el-GR" b="1" dirty="0" smtClean="0"/>
              <a:t>χρήσιμος τρόπος οργάνωσης </a:t>
            </a:r>
            <a:r>
              <a:rPr lang="el-GR" dirty="0" smtClean="0"/>
              <a:t>των πληροφοριών. </a:t>
            </a:r>
          </a:p>
          <a:p>
            <a:pPr>
              <a:buNone/>
            </a:pPr>
            <a:r>
              <a:rPr lang="el-GR" dirty="0" smtClean="0"/>
              <a:t>• Οι γραφικοί οργανωτές είναι ο συνηθέστερος τρόπος για να μάθουν να δημιουργούν </a:t>
            </a:r>
            <a:r>
              <a:rPr lang="el-GR" b="1" dirty="0" smtClean="0"/>
              <a:t>νοητικές αναπαραστάσεις </a:t>
            </a:r>
            <a:r>
              <a:rPr lang="el-GR" dirty="0" smtClean="0"/>
              <a:t>οι μαθητές.</a:t>
            </a:r>
          </a:p>
          <a:p>
            <a:pPr>
              <a:buNone/>
            </a:pPr>
            <a:r>
              <a:rPr lang="el-GR" dirty="0" smtClean="0"/>
              <a:t>• Οι γραφικοί οργανωτές συνδυάζουν και τη </a:t>
            </a:r>
            <a:r>
              <a:rPr lang="el-GR" b="1" dirty="0" smtClean="0"/>
              <a:t>γλωσσική</a:t>
            </a:r>
            <a:r>
              <a:rPr lang="el-GR" dirty="0" smtClean="0"/>
              <a:t> και τη </a:t>
            </a:r>
            <a:r>
              <a:rPr lang="el-GR" b="1" dirty="0" smtClean="0"/>
              <a:t>μη γλωσσική </a:t>
            </a:r>
            <a:r>
              <a:rPr lang="el-GR" dirty="0" smtClean="0"/>
              <a:t>κωδικοποίηση γιατί χρησιμοποιούν λέξεις και φράσεις και τις οργανώνουν με μη γλωσσικό τρόπο, που αναδεικνύει τις σχέσεις.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   </a:t>
            </a:r>
            <a:r>
              <a:rPr lang="el-G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ΓιατΙ</a:t>
            </a: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el-G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χρειΑζονται</a:t>
            </a: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  <a:endParaRPr lang="el-G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• Η θεωρία της διπλής κωδικοποίησης της πληροφορίας (γλωσσική/μη γλωσσική)</a:t>
            </a:r>
          </a:p>
          <a:p>
            <a:pPr>
              <a:buNone/>
            </a:pPr>
            <a:r>
              <a:rPr lang="el-GR" dirty="0" smtClean="0"/>
              <a:t> • Όταν η πληροφορία κωδικοποιείται με διπλό τρόπο είναι πιο εύκολα </a:t>
            </a:r>
            <a:r>
              <a:rPr lang="el-GR" b="1" dirty="0" err="1" smtClean="0"/>
              <a:t>προσβάσιμη</a:t>
            </a:r>
            <a:r>
              <a:rPr lang="el-GR" b="1" dirty="0" smtClean="0"/>
              <a:t>.</a:t>
            </a:r>
          </a:p>
          <a:p>
            <a:pPr>
              <a:buNone/>
            </a:pPr>
            <a:r>
              <a:rPr lang="el-GR" dirty="0" smtClean="0"/>
              <a:t> • Στην τάξη συνήθως αξιοποιούμε τη γλωσσική και αφήνουμε τους μαθητές να φτιάξουν τις δικές τους </a:t>
            </a:r>
            <a:r>
              <a:rPr lang="el-GR" b="1" dirty="0" smtClean="0"/>
              <a:t>νοητικές αναπαραστάσεις. </a:t>
            </a:r>
          </a:p>
          <a:p>
            <a:pPr>
              <a:buNone/>
            </a:pPr>
            <a:r>
              <a:rPr lang="el-GR" dirty="0" smtClean="0"/>
              <a:t>• Όταν οι μαθητές εμπλέκονται </a:t>
            </a:r>
            <a:r>
              <a:rPr lang="el-GR" b="1" dirty="0" smtClean="0"/>
              <a:t>ενεργητικά</a:t>
            </a:r>
            <a:r>
              <a:rPr lang="el-GR" dirty="0" smtClean="0"/>
              <a:t> και κατασκευάζουν μόνοι τους αυτές τις νοητικές αναπαραστάσεις </a:t>
            </a:r>
            <a:r>
              <a:rPr lang="el-GR" b="1" dirty="0" smtClean="0"/>
              <a:t>μαθαίνουν καλύτερα</a:t>
            </a:r>
            <a:r>
              <a:rPr lang="el-GR" dirty="0" smtClean="0"/>
              <a:t>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Γιατι</a:t>
            </a: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el-G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χρειαζονται</a:t>
            </a: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  <a:endParaRPr lang="el-G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• Βοηθούν την κατανόηση των σχέσεων</a:t>
            </a:r>
          </a:p>
          <a:p>
            <a:pPr>
              <a:buNone/>
            </a:pPr>
            <a:r>
              <a:rPr lang="el-GR" dirty="0" smtClean="0"/>
              <a:t> • Βοηθούν στην απομνημόνευση</a:t>
            </a:r>
          </a:p>
          <a:p>
            <a:pPr>
              <a:buNone/>
            </a:pPr>
            <a:r>
              <a:rPr lang="el-GR" dirty="0" smtClean="0"/>
              <a:t> • Βοηθούν στην οργάνωση της παραγωγής γραπτού λόγου</a:t>
            </a:r>
          </a:p>
          <a:p>
            <a:pPr>
              <a:buNone/>
            </a:pPr>
            <a:r>
              <a:rPr lang="el-GR" dirty="0" smtClean="0"/>
              <a:t> • Οργανώνουν πληροφορίες </a:t>
            </a:r>
          </a:p>
          <a:p>
            <a:pPr>
              <a:buNone/>
            </a:pPr>
            <a:r>
              <a:rPr lang="el-GR" dirty="0" smtClean="0"/>
              <a:t> • Αναλύουν δεδομένα </a:t>
            </a:r>
          </a:p>
          <a:p>
            <a:pPr>
              <a:buNone/>
            </a:pPr>
            <a:r>
              <a:rPr lang="el-GR" dirty="0" smtClean="0"/>
              <a:t> • Βοηθούν τον εκπαιδευτικό να οργανώσει τη διδασκαλία του </a:t>
            </a:r>
          </a:p>
          <a:p>
            <a:pPr>
              <a:buNone/>
            </a:pPr>
            <a:r>
              <a:rPr lang="el-GR" dirty="0" smtClean="0"/>
              <a:t> • Κερδίζουν το ενδιαφέρον των μαθητών και αυξάνουν την ενεργητική συμμετοχή τους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1143000"/>
          </a:xfrm>
        </p:spPr>
        <p:txBody>
          <a:bodyPr/>
          <a:lstStyle/>
          <a:p>
            <a:pPr algn="ctr"/>
            <a:r>
              <a:rPr lang="el-GR" dirty="0" smtClean="0"/>
              <a:t> </a:t>
            </a:r>
            <a:r>
              <a:rPr lang="el-GR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Ειδη</a:t>
            </a:r>
            <a:r>
              <a:rPr lang="el-G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l-GR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γραφικων</a:t>
            </a:r>
            <a:r>
              <a:rPr lang="el-G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l-GR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οργανωτων</a:t>
            </a:r>
            <a:endParaRPr lang="el-GR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</a:t>
            </a:r>
            <a:r>
              <a:rPr lang="el-GR" sz="3200" dirty="0" smtClean="0"/>
              <a:t>• Δίκτυα (</a:t>
            </a:r>
            <a:r>
              <a:rPr lang="el-GR" sz="3200" dirty="0" err="1" smtClean="0"/>
              <a:t>webs</a:t>
            </a:r>
            <a:r>
              <a:rPr lang="el-GR" sz="3200" dirty="0" smtClean="0"/>
              <a:t>) </a:t>
            </a:r>
          </a:p>
          <a:p>
            <a:pPr>
              <a:buNone/>
            </a:pPr>
            <a:r>
              <a:rPr lang="el-GR" sz="3200" dirty="0" smtClean="0"/>
              <a:t> • Διαγράμματα ροής</a:t>
            </a:r>
          </a:p>
          <a:p>
            <a:pPr>
              <a:buNone/>
            </a:pPr>
            <a:r>
              <a:rPr lang="el-GR" sz="3200" dirty="0" smtClean="0"/>
              <a:t> • Ιεραρχικά (δέντρα)</a:t>
            </a:r>
          </a:p>
          <a:p>
            <a:pPr>
              <a:buNone/>
            </a:pPr>
            <a:r>
              <a:rPr lang="el-GR" sz="3200" dirty="0" smtClean="0"/>
              <a:t> • </a:t>
            </a:r>
            <a:r>
              <a:rPr lang="el-GR" sz="3200" dirty="0" err="1" smtClean="0"/>
              <a:t>Venn</a:t>
            </a:r>
            <a:r>
              <a:rPr lang="el-GR" sz="3200" dirty="0" smtClean="0"/>
              <a:t> </a:t>
            </a:r>
          </a:p>
          <a:p>
            <a:pPr>
              <a:buNone/>
            </a:pPr>
            <a:r>
              <a:rPr lang="el-GR" sz="3200" dirty="0" smtClean="0"/>
              <a:t> • Σύγκρισης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85720" y="285728"/>
            <a:ext cx="735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ΔΟΜΗ ΠΑΡΟΥΣΙΑΣΗΣ</a:t>
            </a:r>
            <a:endParaRPr lang="el-GR" sz="2400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714348" y="1041023"/>
            <a:ext cx="750099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	Αναφορά και επεξήγηση όρων</a:t>
            </a:r>
          </a:p>
          <a:p>
            <a:r>
              <a:rPr lang="el-GR" sz="2400" dirty="0" smtClean="0"/>
              <a:t>		Τι είναι ΔΔ και τι δεν είναι ΔΔ</a:t>
            </a:r>
          </a:p>
          <a:p>
            <a:r>
              <a:rPr lang="el-GR" sz="2400" dirty="0" smtClean="0"/>
              <a:t>		Γιατί είναι απαραίτητη</a:t>
            </a:r>
          </a:p>
          <a:p>
            <a:r>
              <a:rPr lang="el-GR" sz="2400" dirty="0" smtClean="0"/>
              <a:t>		Βασικές αρχές υλοποίησης</a:t>
            </a:r>
          </a:p>
          <a:p>
            <a:r>
              <a:rPr lang="el-GR" sz="2400" dirty="0" smtClean="0"/>
              <a:t>		Δομικά συστατικά της ΔΔ</a:t>
            </a:r>
          </a:p>
          <a:p>
            <a:endParaRPr lang="el-GR" sz="2400" dirty="0" smtClean="0"/>
          </a:p>
          <a:p>
            <a:r>
              <a:rPr lang="el-GR" sz="2400" dirty="0" smtClean="0"/>
              <a:t>	Στρατηγικές και Μέσα διαφοροποιημένης </a:t>
            </a:r>
          </a:p>
          <a:p>
            <a:r>
              <a:rPr lang="el-GR" sz="2400" dirty="0" smtClean="0"/>
              <a:t>		(Εισαγωγή και Ερμηνεία)</a:t>
            </a:r>
          </a:p>
          <a:p>
            <a:endParaRPr lang="el-GR" sz="2400" dirty="0" smtClean="0"/>
          </a:p>
          <a:p>
            <a:r>
              <a:rPr lang="el-GR" sz="2400" dirty="0" smtClean="0"/>
              <a:t>	Εστίαση με παραδείγματα και εφαρμογές σε</a:t>
            </a:r>
          </a:p>
          <a:p>
            <a:r>
              <a:rPr lang="el-GR" sz="2400" dirty="0" smtClean="0"/>
              <a:t>		Γραφικοί οργανωτές</a:t>
            </a:r>
          </a:p>
          <a:p>
            <a:r>
              <a:rPr lang="el-GR" sz="2400" dirty="0" smtClean="0"/>
              <a:t>		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5" name="4 - Δεξιό βέλος"/>
          <p:cNvSpPr/>
          <p:nvPr/>
        </p:nvSpPr>
        <p:spPr>
          <a:xfrm>
            <a:off x="357158" y="107154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Δεξιό βέλος"/>
          <p:cNvSpPr/>
          <p:nvPr/>
        </p:nvSpPr>
        <p:spPr>
          <a:xfrm>
            <a:off x="357158" y="321468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Δεξιό βέλος"/>
          <p:cNvSpPr/>
          <p:nvPr/>
        </p:nvSpPr>
        <p:spPr>
          <a:xfrm>
            <a:off x="285720" y="43576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Δικτυα</a:t>
            </a: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webs)</a:t>
            </a:r>
            <a:endParaRPr lang="el-G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85664" y="1428736"/>
            <a:ext cx="675817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7204458" cy="617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 </a:t>
            </a:r>
            <a:r>
              <a:rPr lang="el-G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Διαγραμματα</a:t>
            </a: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el-G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ροησ</a:t>
            </a:r>
            <a:endParaRPr lang="el-G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85786" y="2571744"/>
            <a:ext cx="7239000" cy="30340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3600" dirty="0" smtClean="0"/>
              <a:t>• Εξέλιξη ιστορίας </a:t>
            </a:r>
          </a:p>
          <a:p>
            <a:pPr>
              <a:buNone/>
            </a:pPr>
            <a:r>
              <a:rPr lang="el-GR" sz="3600" dirty="0" smtClean="0"/>
              <a:t> </a:t>
            </a:r>
          </a:p>
          <a:p>
            <a:pPr>
              <a:buNone/>
            </a:pPr>
            <a:r>
              <a:rPr lang="el-GR" sz="3600" dirty="0" smtClean="0"/>
              <a:t>• Βήματα επίλυσης προβλήματος</a:t>
            </a:r>
            <a:endParaRPr lang="el-G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8670"/>
            <a:ext cx="6172200" cy="569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757242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928670"/>
            <a:ext cx="6629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649605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Διαγραμμα</a:t>
            </a: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venn</a:t>
            </a:r>
            <a:endParaRPr lang="el-G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4983" y="1609725"/>
            <a:ext cx="6603434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6643734" cy="571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2198"/>
            <a:ext cx="6805639" cy="5893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14282" y="428604"/>
            <a:ext cx="7929618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 smtClean="0">
                <a:latin typeface="Arial Black" pitchFamily="34" charset="0"/>
              </a:rPr>
              <a:t>Αναφορά και επεξήγηση όρων ΔΔ</a:t>
            </a:r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b="1" dirty="0" smtClean="0"/>
              <a:t>		Τι είναι ΔΔ και τι δεν είναι ΔΔ</a:t>
            </a:r>
          </a:p>
          <a:p>
            <a:endParaRPr lang="el-GR" b="1" dirty="0" smtClean="0"/>
          </a:p>
          <a:p>
            <a:endParaRPr lang="el-GR" b="1" dirty="0" smtClean="0"/>
          </a:p>
          <a:p>
            <a:r>
              <a:rPr lang="el-GR" b="1" dirty="0" smtClean="0"/>
              <a:t>		Γιατί είναι απαραίτητη ΔΔ</a:t>
            </a:r>
          </a:p>
          <a:p>
            <a:endParaRPr lang="el-GR" b="1" dirty="0" smtClean="0"/>
          </a:p>
          <a:p>
            <a:endParaRPr lang="el-GR" b="1" dirty="0" smtClean="0"/>
          </a:p>
          <a:p>
            <a:r>
              <a:rPr lang="el-GR" b="1" dirty="0" smtClean="0"/>
              <a:t>		Βασικές αρχές υλοποίησης ΔΔ</a:t>
            </a:r>
          </a:p>
          <a:p>
            <a:endParaRPr lang="el-GR" b="1" dirty="0" smtClean="0"/>
          </a:p>
          <a:p>
            <a:endParaRPr lang="el-GR" b="1" dirty="0" smtClean="0"/>
          </a:p>
          <a:p>
            <a:r>
              <a:rPr lang="el-GR" dirty="0" smtClean="0"/>
              <a:t>		</a:t>
            </a:r>
            <a:r>
              <a:rPr lang="el-GR" b="1" dirty="0" smtClean="0"/>
              <a:t>Δομικά συστατικά της ΔΔ</a:t>
            </a:r>
          </a:p>
          <a:p>
            <a:r>
              <a:rPr lang="el-GR" b="1" dirty="0" smtClean="0"/>
              <a:t>                                 </a:t>
            </a:r>
          </a:p>
          <a:p>
            <a:r>
              <a:rPr lang="el-GR" b="1" dirty="0" smtClean="0"/>
              <a:t>                        </a:t>
            </a:r>
          </a:p>
          <a:p>
            <a:r>
              <a:rPr lang="el-GR" b="1" dirty="0" smtClean="0"/>
              <a:t>                            Στρατηγικές και μέσα ΔΔ</a:t>
            </a:r>
          </a:p>
          <a:p>
            <a:endParaRPr lang="el-GR" b="1" dirty="0" smtClean="0"/>
          </a:p>
          <a:p>
            <a:endParaRPr lang="el-GR" b="1" dirty="0" smtClean="0"/>
          </a:p>
          <a:p>
            <a:endParaRPr lang="el-GR" b="1" dirty="0" smtClean="0"/>
          </a:p>
          <a:p>
            <a:endParaRPr lang="el-GR" b="1" dirty="0" smtClean="0"/>
          </a:p>
          <a:p>
            <a:endParaRPr lang="el-GR" b="1" dirty="0" smtClean="0"/>
          </a:p>
          <a:p>
            <a:endParaRPr lang="el-GR" b="1" dirty="0" smtClean="0"/>
          </a:p>
          <a:p>
            <a:endParaRPr lang="el-GR" b="1" dirty="0" smtClean="0"/>
          </a:p>
        </p:txBody>
      </p:sp>
      <p:sp>
        <p:nvSpPr>
          <p:cNvPr id="5" name="4 - Δεξιό βέλος"/>
          <p:cNvSpPr/>
          <p:nvPr/>
        </p:nvSpPr>
        <p:spPr>
          <a:xfrm>
            <a:off x="571472" y="1500174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Δεξιό βέλος"/>
          <p:cNvSpPr/>
          <p:nvPr/>
        </p:nvSpPr>
        <p:spPr>
          <a:xfrm>
            <a:off x="571472" y="2285992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Δεξιό βέλος"/>
          <p:cNvSpPr/>
          <p:nvPr/>
        </p:nvSpPr>
        <p:spPr>
          <a:xfrm>
            <a:off x="571472" y="3214686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TextBox"/>
          <p:cNvSpPr txBox="1"/>
          <p:nvPr/>
        </p:nvSpPr>
        <p:spPr>
          <a:xfrm>
            <a:off x="571472" y="5429264"/>
            <a:ext cx="7046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Διαφάνειες παρουσίασης </a:t>
            </a:r>
            <a:r>
              <a:rPr lang="el-GR" dirty="0" err="1" smtClean="0"/>
              <a:t>Σουζάνας</a:t>
            </a:r>
            <a:r>
              <a:rPr lang="el-GR" dirty="0" smtClean="0"/>
              <a:t>  </a:t>
            </a:r>
            <a:r>
              <a:rPr lang="el-GR" dirty="0" err="1" smtClean="0"/>
              <a:t>Παντελιάδου</a:t>
            </a:r>
            <a:r>
              <a:rPr lang="el-GR" dirty="0" smtClean="0"/>
              <a:t> σελίδες 2 έως 38</a:t>
            </a:r>
            <a:endParaRPr lang="el-GR" dirty="0"/>
          </a:p>
        </p:txBody>
      </p:sp>
      <p:sp>
        <p:nvSpPr>
          <p:cNvPr id="10" name="9 - Δεξιό βέλος"/>
          <p:cNvSpPr/>
          <p:nvPr/>
        </p:nvSpPr>
        <p:spPr>
          <a:xfrm>
            <a:off x="571472" y="3929066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Δεξιό βέλος"/>
          <p:cNvSpPr/>
          <p:nvPr/>
        </p:nvSpPr>
        <p:spPr>
          <a:xfrm>
            <a:off x="571472" y="4714884"/>
            <a:ext cx="571504" cy="2703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692948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6657226" cy="567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661035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4"/>
            <a:ext cx="6467475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571472" y="1142984"/>
            <a:ext cx="7072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Σχολιασμός</a:t>
            </a:r>
            <a:r>
              <a:rPr lang="el-G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l-G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γραφικών οργανωτών</a:t>
            </a:r>
            <a:endParaRPr lang="el-GR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3 - Επεξήγηση με σύννεφο"/>
          <p:cNvSpPr/>
          <p:nvPr/>
        </p:nvSpPr>
        <p:spPr>
          <a:xfrm>
            <a:off x="2357422" y="2714620"/>
            <a:ext cx="3500462" cy="150019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71723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673417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7000924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1" y="728663"/>
            <a:ext cx="606744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571480"/>
            <a:ext cx="56388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Διαφοροποιημενη</a:t>
            </a:r>
            <a:r>
              <a:rPr lang="el-G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l-GR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Διδασκαλια</a:t>
            </a:r>
            <a:endParaRPr lang="el-GR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428596" y="1714488"/>
            <a:ext cx="69294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l-GR" dirty="0" smtClean="0"/>
              <a:t>Η Διαφοροποιημένη Διδασκαλία </a:t>
            </a:r>
            <a:r>
              <a:rPr lang="el-GR" b="1" dirty="0" smtClean="0"/>
              <a:t>αναφέρεται </a:t>
            </a:r>
            <a:r>
              <a:rPr lang="el-GR" dirty="0" smtClean="0"/>
              <a:t>στη δημιουργία </a:t>
            </a:r>
            <a:r>
              <a:rPr lang="el-GR" b="1" dirty="0" smtClean="0"/>
              <a:t>διαφορετικών δρόμων </a:t>
            </a:r>
            <a:r>
              <a:rPr lang="el-GR" dirty="0" smtClean="0"/>
              <a:t>μέσα από τους οποίους μαθητές με </a:t>
            </a:r>
            <a:r>
              <a:rPr lang="el-GR" b="1" dirty="0" smtClean="0"/>
              <a:t>διαφορετικές ικανότητες, ενδιαφέροντα και μαθησιακές ανάγκες κατακτούν τη γνώση νέων εννοιών </a:t>
            </a:r>
            <a:r>
              <a:rPr lang="el-GR" dirty="0" smtClean="0"/>
              <a:t>ως μέρος της καθημερινής μαθησιακής διαδικασίας. </a:t>
            </a:r>
          </a:p>
          <a:p>
            <a:pPr>
              <a:buFont typeface="Wingdings" pitchFamily="2" charset="2"/>
              <a:buChar char="§"/>
            </a:pPr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Η διαφοροποιημένη διδασκαλία </a:t>
            </a:r>
            <a:r>
              <a:rPr lang="el-GR" b="1" dirty="0" smtClean="0"/>
              <a:t>περιλαμβάνει</a:t>
            </a:r>
            <a:r>
              <a:rPr lang="el-GR" dirty="0" smtClean="0"/>
              <a:t> </a:t>
            </a: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τις προσπάθειες </a:t>
            </a:r>
            <a:r>
              <a:rPr lang="el-G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των εκπαιδευτικών </a:t>
            </a:r>
            <a:r>
              <a:rPr lang="el-GR" b="1" dirty="0" smtClean="0"/>
              <a:t>να ανταποκριθούν στις διαφορετικές ανάγκες των μαθητών τους </a:t>
            </a:r>
            <a:r>
              <a:rPr lang="el-GR" dirty="0" smtClean="0"/>
              <a:t>στην τάξη με στόχο την επίτευξη της καλύτερης μαθησιακής εμπειρίας. </a:t>
            </a:r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Επιτρέπει στους </a:t>
            </a:r>
            <a:r>
              <a:rPr lang="el-GR" b="1" dirty="0" smtClean="0"/>
              <a:t>μαθητές</a:t>
            </a:r>
            <a:r>
              <a:rPr lang="el-GR" dirty="0" smtClean="0"/>
              <a:t> να οικειοποιηθούν την ευθύνη της μάθησής τους και προσφέρει ευκαιρίες </a:t>
            </a:r>
            <a:r>
              <a:rPr lang="el-GR" b="1" dirty="0" smtClean="0"/>
              <a:t>για ενεργητική και συνεργατική μάθηση.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ΒΗΜΑΤΑ ΑΞΙΟΠΟΙΗΣΗΣ 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1.</a:t>
            </a:r>
            <a:r>
              <a:rPr lang="el-GR" dirty="0" smtClean="0"/>
              <a:t>Εξοικειωθείτε με τους διάφορους τύπους και είδη γραφικών οργανωτών </a:t>
            </a:r>
            <a:endParaRPr lang="en-US" dirty="0" smtClean="0"/>
          </a:p>
          <a:p>
            <a:pPr marL="514350" indent="-514350">
              <a:buNone/>
            </a:pPr>
            <a:r>
              <a:rPr lang="el-GR" dirty="0" smtClean="0"/>
              <a:t>2. Εξηγήστε στους μαθητές τι είναι οι γραφικοί οργανωτές και πώς βοηθούν τη μάθηση </a:t>
            </a:r>
            <a:endParaRPr lang="en-US" dirty="0" smtClean="0"/>
          </a:p>
          <a:p>
            <a:pPr marL="514350" indent="-514350">
              <a:buNone/>
            </a:pPr>
            <a:r>
              <a:rPr lang="el-GR" dirty="0" smtClean="0"/>
              <a:t>3. Παρουσιάστε έναν συγκεκριμένο τύπο και εξηγείστε ακριβώς τη δομή του  </a:t>
            </a:r>
          </a:p>
          <a:p>
            <a:pPr marL="514350" indent="-514350">
              <a:buNone/>
            </a:pPr>
            <a:r>
              <a:rPr lang="el-GR" dirty="0" smtClean="0"/>
              <a:t>4. Δώστε παραδείγματα για κάθε τύπο γραφικού οργανωτή και εξηγείστε τις πιθανές χρήσεις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ΒΗΜΑΤΑ ΑΞΙΟΠΟΙΗΣΗΣ</a:t>
            </a:r>
            <a:endParaRPr lang="el-GR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57298"/>
            <a:ext cx="7239000" cy="50984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5. Χρησιμοποιείτε φωναχτή σκέψη όταν φτιάχνετε εσείς γραφικό οργανωτή. Περιγράφετε προφορικά τα βήματα, ενώ δημιουργείτε τον γραφικό οργανωτή.  </a:t>
            </a:r>
          </a:p>
          <a:p>
            <a:pPr>
              <a:buNone/>
            </a:pPr>
            <a:r>
              <a:rPr lang="el-GR" dirty="0" smtClean="0"/>
              <a:t>6. Στην αρχή φτιάξτε μαζί τους οργανωτές και αποσύρετε την υποστήριξη σταδιακά.</a:t>
            </a:r>
          </a:p>
          <a:p>
            <a:pPr>
              <a:buNone/>
            </a:pPr>
            <a:r>
              <a:rPr lang="el-GR" dirty="0" smtClean="0"/>
              <a:t> 7. Ζητήστε από τους μαθητές να φτιάξουν γραφικούς οργανωτές είτε ατομικά είτε σε ζεύγη είτε σε μικρές ομάδες.</a:t>
            </a:r>
          </a:p>
          <a:p>
            <a:pPr>
              <a:buNone/>
            </a:pPr>
            <a:r>
              <a:rPr lang="el-GR" dirty="0" smtClean="0"/>
              <a:t> 8. Συζητήστε στην τάξη και αναδείξτε τη χρησιμότητα του συγκεκριμένου γραφικού οργανωτή.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928662" y="1928802"/>
            <a:ext cx="64294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Δραστηριότητα</a:t>
            </a:r>
            <a:endParaRPr lang="el-GR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728662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695325"/>
            <a:ext cx="7086628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6825" y="976313"/>
            <a:ext cx="661035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785786" y="320040"/>
            <a:ext cx="6913462" cy="537192"/>
          </a:xfrm>
        </p:spPr>
        <p:txBody>
          <a:bodyPr>
            <a:normAutofit/>
          </a:bodyPr>
          <a:lstStyle/>
          <a:p>
            <a:pPr algn="ctr"/>
            <a:r>
              <a:rPr lang="el-G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ΠΑΡΑΓΕΙΓΜΑ ΔΡΑΣΤΗΡΙΟΤΗΤΑΣ</a:t>
            </a:r>
            <a:endParaRPr lang="el-G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721042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710565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ΑξιοποΙηση</a:t>
            </a:r>
            <a:r>
              <a:rPr lang="el-G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l-GR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ΕργαλεΙων</a:t>
            </a:r>
            <a:r>
              <a:rPr lang="el-G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l-GR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ΤεχνητΗΣ</a:t>
            </a:r>
            <a:r>
              <a:rPr lang="el-G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l-GR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ΝοημοσΥνηΣ</a:t>
            </a:r>
            <a:endParaRPr lang="el-G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785786" y="2000240"/>
            <a:ext cx="61436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 </a:t>
            </a:r>
            <a:r>
              <a:rPr lang="en-US" dirty="0" smtClean="0"/>
              <a:t>• </a:t>
            </a:r>
            <a:r>
              <a:rPr lang="en-US" dirty="0" err="1" smtClean="0"/>
              <a:t>ChatGPT</a:t>
            </a:r>
            <a:r>
              <a:rPr lang="el-GR" dirty="0" smtClean="0"/>
              <a:t> 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https://chatgpt.com/</a:t>
            </a:r>
            <a:r>
              <a:rPr lang="en-US" dirty="0" smtClean="0"/>
              <a:t> </a:t>
            </a:r>
            <a:r>
              <a:rPr lang="el-GR" dirty="0" smtClean="0"/>
              <a:t>)</a:t>
            </a:r>
          </a:p>
          <a:p>
            <a:endParaRPr lang="el-GR" dirty="0" smtClean="0"/>
          </a:p>
          <a:p>
            <a:r>
              <a:rPr lang="el-GR" dirty="0" smtClean="0"/>
              <a:t> </a:t>
            </a:r>
            <a:r>
              <a:rPr lang="en-US" dirty="0" smtClean="0"/>
              <a:t>• Google Gemini ( </a:t>
            </a:r>
            <a:r>
              <a:rPr lang="en-US" dirty="0" smtClean="0">
                <a:hlinkClick r:id="rId3"/>
              </a:rPr>
              <a:t>https://gemini.google.com/</a:t>
            </a:r>
            <a:r>
              <a:rPr lang="en-US" dirty="0" smtClean="0"/>
              <a:t>)</a:t>
            </a:r>
            <a:endParaRPr lang="el-GR" dirty="0" smtClean="0"/>
          </a:p>
          <a:p>
            <a:endParaRPr lang="el-GR" dirty="0" smtClean="0"/>
          </a:p>
          <a:p>
            <a:r>
              <a:rPr lang="en-US" dirty="0" smtClean="0"/>
              <a:t> • </a:t>
            </a:r>
            <a:r>
              <a:rPr lang="en-US" dirty="0" err="1" smtClean="0"/>
              <a:t>MagicSchool</a:t>
            </a:r>
            <a:r>
              <a:rPr lang="en-US" dirty="0" smtClean="0"/>
              <a:t> AI ( </a:t>
            </a:r>
            <a:r>
              <a:rPr lang="en-US" dirty="0" smtClean="0">
                <a:hlinkClick r:id="rId4"/>
              </a:rPr>
              <a:t>https://www.magicschool.ai/</a:t>
            </a:r>
            <a:r>
              <a:rPr lang="en-US" dirty="0" smtClean="0"/>
              <a:t>)</a:t>
            </a:r>
            <a:endParaRPr lang="el-GR" dirty="0" smtClean="0"/>
          </a:p>
          <a:p>
            <a:r>
              <a:rPr lang="en-US" dirty="0" smtClean="0"/>
              <a:t> </a:t>
            </a:r>
            <a:endParaRPr lang="el-GR" dirty="0" smtClean="0"/>
          </a:p>
          <a:p>
            <a:r>
              <a:rPr lang="el-GR" dirty="0" smtClean="0"/>
              <a:t> </a:t>
            </a:r>
            <a:r>
              <a:rPr lang="en-US" dirty="0" smtClean="0"/>
              <a:t>• </a:t>
            </a:r>
            <a:r>
              <a:rPr lang="en-US" dirty="0" err="1" smtClean="0"/>
              <a:t>Diffit</a:t>
            </a:r>
            <a:r>
              <a:rPr lang="en-US" dirty="0" smtClean="0"/>
              <a:t> ( </a:t>
            </a:r>
            <a:r>
              <a:rPr lang="en-US" dirty="0" smtClean="0">
                <a:hlinkClick r:id="rId5"/>
              </a:rPr>
              <a:t>https://web.diffit.me/</a:t>
            </a:r>
            <a:r>
              <a:rPr lang="en-US" dirty="0" smtClean="0"/>
              <a:t> ) 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071802" y="785794"/>
            <a:ext cx="3143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latin typeface="Arial Black" pitchFamily="34" charset="0"/>
              </a:rPr>
              <a:t>ΣΥΜΠΕΡΑΣΜΑΤΑ</a:t>
            </a:r>
          </a:p>
        </p:txBody>
      </p:sp>
      <p:sp>
        <p:nvSpPr>
          <p:cNvPr id="3" name="2 - Ορθογώνιο"/>
          <p:cNvSpPr/>
          <p:nvPr/>
        </p:nvSpPr>
        <p:spPr>
          <a:xfrm>
            <a:off x="1071538" y="1428736"/>
            <a:ext cx="635798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l-GR" dirty="0" smtClean="0">
                <a:latin typeface="Arial Black" pitchFamily="34" charset="0"/>
              </a:rPr>
              <a:t>ΔΙΑΦΟΡΟΠΟΙΗΜΕΝΗ ΔΙΔΑΣΚΑΛΙΑ</a:t>
            </a:r>
          </a:p>
          <a:p>
            <a:pPr>
              <a:buFont typeface="Wingdings" pitchFamily="2" charset="2"/>
              <a:buNone/>
            </a:pPr>
            <a:endParaRPr lang="el-GR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l-GR" dirty="0" smtClean="0"/>
              <a:t> </a:t>
            </a:r>
            <a:r>
              <a:rPr lang="el-GR" sz="2000" dirty="0" smtClean="0"/>
              <a:t>Αξίζει τον κόπο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pPr>
              <a:buFont typeface="Wingdings" pitchFamily="2" charset="2"/>
              <a:buChar char="§"/>
            </a:pPr>
            <a:r>
              <a:rPr lang="el-GR" sz="2000" dirty="0" smtClean="0"/>
              <a:t>Ευχάριστη μάθηση</a:t>
            </a:r>
            <a:r>
              <a:rPr lang="en-US" sz="2000" dirty="0" smtClean="0"/>
              <a:t>.</a:t>
            </a:r>
            <a:r>
              <a:rPr lang="el-GR" sz="2000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el-GR" sz="2000" dirty="0" smtClean="0"/>
              <a:t>Είναι μια νέα απαίτηση ένας νέος στόχος  για να     αντιμετωπίσουμε την εκπαιδευτική διδασκαλία</a:t>
            </a:r>
            <a:r>
              <a:rPr lang="en-US" sz="2000" dirty="0" smtClean="0"/>
              <a:t>.</a:t>
            </a:r>
            <a:r>
              <a:rPr lang="el-GR" sz="2000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el-GR" sz="2000" dirty="0" smtClean="0"/>
              <a:t>Μια  καινούργια προσπάθεια για να την υιοθετήσουμε στην καθημερινότητά μας και  να αντιμετωπίσουμε τις απαιτήσεις της εκπαίδευσης. </a:t>
            </a:r>
          </a:p>
          <a:p>
            <a:endParaRPr lang="el-G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Tι</a:t>
            </a:r>
            <a:r>
              <a:rPr lang="el-G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δεν </a:t>
            </a:r>
            <a:r>
              <a:rPr lang="el-GR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ειναι</a:t>
            </a:r>
            <a:r>
              <a:rPr lang="el-G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η Δ.Δ.</a:t>
            </a:r>
            <a:endParaRPr lang="el-GR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• Δεν ταυτίζεται με την ειδική αγωγή </a:t>
            </a:r>
          </a:p>
          <a:p>
            <a:pPr>
              <a:buNone/>
            </a:pPr>
            <a:r>
              <a:rPr lang="el-GR" dirty="0" smtClean="0"/>
              <a:t> </a:t>
            </a:r>
          </a:p>
          <a:p>
            <a:pPr>
              <a:buNone/>
            </a:pPr>
            <a:r>
              <a:rPr lang="el-GR" dirty="0" smtClean="0"/>
              <a:t>• Δεν είναι καθολικός σχεδιασμός για τη μάθηση 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• Δεν είναι προσαρμογές και τροποποιήσεις 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• Η δημιουργική διδασκαλία ΔΕΝ ΕΙΝΑΙ Διαφοροποιημένη Διδασκαλία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1500166" y="1857364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dirty="0" smtClean="0"/>
              <a:t>ΣΑΣ   ΕΥΧΑΡΙΣΤΩ  !!!                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714348" y="5072074"/>
            <a:ext cx="68580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dirty="0" smtClean="0"/>
              <a:t>Με εκτίμηση</a:t>
            </a:r>
          </a:p>
          <a:p>
            <a:pPr algn="r"/>
            <a:endParaRPr lang="el-GR" dirty="0" smtClean="0"/>
          </a:p>
          <a:p>
            <a:pPr algn="r"/>
            <a:r>
              <a:rPr lang="el-GR" dirty="0" smtClean="0"/>
              <a:t>Η εκπαιδευτικός </a:t>
            </a:r>
          </a:p>
          <a:p>
            <a:pPr algn="r"/>
            <a:r>
              <a:rPr lang="el-GR" dirty="0" smtClean="0"/>
              <a:t> </a:t>
            </a:r>
          </a:p>
          <a:p>
            <a:pPr algn="r"/>
            <a:r>
              <a:rPr lang="el-GR" dirty="0" smtClean="0"/>
              <a:t>  </a:t>
            </a:r>
            <a:r>
              <a:rPr lang="el-GR" dirty="0" err="1" smtClean="0"/>
              <a:t>Λατρόβαλη</a:t>
            </a:r>
            <a:r>
              <a:rPr lang="el-GR" dirty="0" smtClean="0"/>
              <a:t> Ευαγγελία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Tι</a:t>
            </a:r>
            <a:r>
              <a:rPr lang="el-G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δεν </a:t>
            </a:r>
            <a:r>
              <a:rPr lang="el-GR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ειναι</a:t>
            </a:r>
            <a:r>
              <a:rPr lang="el-G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η Δ.Δ.</a:t>
            </a:r>
            <a:endParaRPr lang="el-GR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l-GR" dirty="0" smtClean="0"/>
              <a:t>• Δεν ταυτίζεται με την ατομική ή την εξατομικευμένη διδασκαλία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 • Δεν σημαίνει εργασία σε σταθερά 3-4 επίπεδα/ομάδες 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• Δεν ταυτίζεται με ευκολότερες ερωτήσεις ή λιγότερες ασκήσεις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 • Δεν συνεπάγεται με χαοτικό/άναρχο περιβάλλον μάθησης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</a:t>
            </a: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ι </a:t>
            </a:r>
            <a:r>
              <a:rPr lang="el-G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ειναι</a:t>
            </a: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η Δ.Δ.</a:t>
            </a:r>
            <a:endParaRPr lang="el-G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• Προσαρμογή της διδασκαλίας πριν οι μαθητές αποτύχουν </a:t>
            </a:r>
          </a:p>
          <a:p>
            <a:pPr>
              <a:buNone/>
            </a:pPr>
            <a:r>
              <a:rPr lang="el-GR" dirty="0" smtClean="0"/>
              <a:t>• Η διαφοροποίηση είναι οργανικό και μόνιμο στοιχείο και όχι στάδιο της διδασκαλίας </a:t>
            </a:r>
          </a:p>
          <a:p>
            <a:pPr>
              <a:buNone/>
            </a:pPr>
            <a:r>
              <a:rPr lang="el-GR" dirty="0" smtClean="0"/>
              <a:t>• Στηρίζεται στη λεπτομερή, συνολική και διαρκή αξιολόγηση </a:t>
            </a:r>
          </a:p>
          <a:p>
            <a:pPr>
              <a:buNone/>
            </a:pPr>
            <a:r>
              <a:rPr lang="el-GR" dirty="0" smtClean="0"/>
              <a:t>• Αξιοποιεί την ευέλικτη ομαδοποίηση </a:t>
            </a:r>
          </a:p>
          <a:p>
            <a:pPr>
              <a:buNone/>
            </a:pPr>
            <a:r>
              <a:rPr lang="el-GR" dirty="0" smtClean="0"/>
              <a:t>• Είναι συμμετοχική/ενεργητική</a:t>
            </a:r>
          </a:p>
          <a:p>
            <a:pPr>
              <a:buNone/>
            </a:pPr>
            <a:r>
              <a:rPr lang="el-GR" dirty="0" smtClean="0"/>
              <a:t> • Είναι </a:t>
            </a:r>
            <a:r>
              <a:rPr lang="el-GR" dirty="0" err="1" smtClean="0"/>
              <a:t>μαθητοκεντρική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8029575" cy="4952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714348" y="428604"/>
            <a:ext cx="6572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b="1" u="sng" dirty="0" smtClean="0"/>
              <a:t>Γιατί είναι απαραίτητη η Δ.Δ.</a:t>
            </a:r>
            <a:endParaRPr lang="el-GR" sz="32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801052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φθονία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Αφθονία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Αφθονία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1015</TotalTime>
  <Words>837</Words>
  <Application>Microsoft Office PowerPoint</Application>
  <PresentationFormat>Προβολή στην οθόνη (4:3)</PresentationFormat>
  <Paragraphs>170</Paragraphs>
  <Slides>50</Slides>
  <Notes>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50</vt:i4>
      </vt:variant>
    </vt:vector>
  </HeadingPairs>
  <TitlesOfParts>
    <vt:vector size="51" baseType="lpstr">
      <vt:lpstr>Αφθονία</vt:lpstr>
      <vt:lpstr>Διαφοροποιημενη διδασκαλια   εφαρμογεσ και κατανοηση</vt:lpstr>
      <vt:lpstr>Διαφάνεια 2</vt:lpstr>
      <vt:lpstr>Διαφάνεια 3</vt:lpstr>
      <vt:lpstr>Διαφοροποιημενη Διδασκαλια</vt:lpstr>
      <vt:lpstr>Tι δεν ειναι η Δ.Δ.</vt:lpstr>
      <vt:lpstr>Tι δεν ειναι η Δ.Δ.</vt:lpstr>
      <vt:lpstr>Tι ειναι η Δ.Δ.</vt:lpstr>
      <vt:lpstr>Διαφάνεια 8</vt:lpstr>
      <vt:lpstr>Διαφάνεια 9</vt:lpstr>
      <vt:lpstr>Πωσ σκεφτομαι και μαθαινω;   ΠωΣ δουλευει ο εγκεφαλοσ</vt:lpstr>
      <vt:lpstr>Βασικεσ αρχεσ υλοποιησησ τησ δ.δ</vt:lpstr>
      <vt:lpstr>Δομικα χαρακτηριστικα τησ Δ.Δ.</vt:lpstr>
      <vt:lpstr>ΠροτεινομενεΣ στρατηγικεσ και μεσα</vt:lpstr>
      <vt:lpstr>Διαφάνεια 14</vt:lpstr>
      <vt:lpstr>Διαφάνεια 15</vt:lpstr>
      <vt:lpstr> ΠροσδιορισμοΣ γραφιΚΟΥ οργανωτΗ</vt:lpstr>
      <vt:lpstr>   ΓιατΙ  χρειΑζονται;</vt:lpstr>
      <vt:lpstr>Γιατι  χρειαζονται;</vt:lpstr>
      <vt:lpstr> Ειδη γραφικων οργανωτων</vt:lpstr>
      <vt:lpstr>Δικτυα (webs)</vt:lpstr>
      <vt:lpstr>Διαφάνεια 21</vt:lpstr>
      <vt:lpstr> Διαγραμματα  ροησ</vt:lpstr>
      <vt:lpstr>Διαφάνεια 23</vt:lpstr>
      <vt:lpstr>Διαφάνεια 24</vt:lpstr>
      <vt:lpstr>Διαφάνεια 25</vt:lpstr>
      <vt:lpstr>Διαφάνεια 26</vt:lpstr>
      <vt:lpstr>Διαγραμμα venn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ΒΗΜΑΤΑ ΑΞΙΟΠΟΙΗΣΗΣ  </vt:lpstr>
      <vt:lpstr>ΒΗΜΑΤΑ ΑΞΙΟΠΟΙΗΣΗΣ</vt:lpstr>
      <vt:lpstr>Διαφάνεια 42</vt:lpstr>
      <vt:lpstr>Διαφάνεια 43</vt:lpstr>
      <vt:lpstr>Διαφάνεια 44</vt:lpstr>
      <vt:lpstr>ΠΑΡΑΓΕΙΓΜΑ ΔΡΑΣΤΗΡΙΟΤΗΤΑΣ</vt:lpstr>
      <vt:lpstr>Διαφάνεια 46</vt:lpstr>
      <vt:lpstr>Διαφάνεια 47</vt:lpstr>
      <vt:lpstr>ΑξιοποΙηση ΕργαλεΙων ΤεχνητΗΣ ΝοημοσΥνηΣ</vt:lpstr>
      <vt:lpstr>Διαφάνεια 49</vt:lpstr>
      <vt:lpstr>Διαφάνεια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Διαφοροποιημενη διδασκαλια</dc:title>
  <dc:creator>User</dc:creator>
  <cp:lastModifiedBy>ΑΛΕΞΑΝΔΡΟΣ</cp:lastModifiedBy>
  <cp:revision>120</cp:revision>
  <dcterms:created xsi:type="dcterms:W3CDTF">2024-03-08T14:40:08Z</dcterms:created>
  <dcterms:modified xsi:type="dcterms:W3CDTF">2025-11-18T15:07:21Z</dcterms:modified>
</cp:coreProperties>
</file>