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11/2/2024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5%CE%BB%CE%BB%CE%AC%CE%B4%CE%B1" TargetMode="External"/><Relationship Id="rId3" Type="http://schemas.openxmlformats.org/officeDocument/2006/relationships/hyperlink" Target="https://el.wikipedia.org/wiki/%CE%9A%CE%AD%CF%81%CE%BA%CF%85%CF%81%CE%B1" TargetMode="External"/><Relationship Id="rId7" Type="http://schemas.openxmlformats.org/officeDocument/2006/relationships/hyperlink" Target="https://el.wikipedia.org/wiki/%CE%95%CE%B8%CE%BD%CE%B9%CE%BA%CF%8C%CF%82_%CF%8D%CE%BC%CE%BD%CE%BF%CF%82" TargetMode="External"/><Relationship Id="rId2" Type="http://schemas.openxmlformats.org/officeDocument/2006/relationships/hyperlink" Target="https://el.wikipedia.org/wiki/%CE%96%CE%AC%CE%BA%CF%85%CE%BD%CE%B8%CE%BF%CF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8E%CE%BC%CE%BD%CE%BF%CF%82_%CE%B5%CE%B9%CF%82_%CF%84%CE%B7%CE%BD_%CE%95%CE%BB%CE%B5%CF%85%CE%B8%CE%B5%CF%81%CE%AF%CE%B1%CE%BD" TargetMode="External"/><Relationship Id="rId5" Type="http://schemas.openxmlformats.org/officeDocument/2006/relationships/hyperlink" Target="https://el.wikipedia.org/wiki/%CE%A0%CE%BF%CE%B9%CE%B7%CF%84%CE%AE%CF%82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el.wikipedia.org/wiki/%CE%88%CE%BB%CE%BB%CE%B7%CE%BD%CE%B5%CF%82" TargetMode="External"/><Relationship Id="rId9" Type="http://schemas.openxmlformats.org/officeDocument/2006/relationships/hyperlink" Target="https://el.wikipedia.org/wiki/%CE%9A%CF%8D%CF%80%CF%81%CE%BF%CF%8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B%CE%BF%CE%B3%CE%BF%CF%84%CE%B5%CF%87%CE%BD%CE%AF%CE%B1" TargetMode="External"/><Relationship Id="rId3" Type="http://schemas.openxmlformats.org/officeDocument/2006/relationships/hyperlink" Target="https://el.wikipedia.org/wiki/%CE%88%CE%BB%CE%BB%CE%B7%CE%BD%CE%B5%CF%82" TargetMode="External"/><Relationship Id="rId7" Type="http://schemas.openxmlformats.org/officeDocument/2006/relationships/hyperlink" Target="https://el.wikipedia.org/wiki/%CE%94%CE%B7%CE%BC%CE%BF%CF%84%CE%B9%CE%BA%CE%AE_%CE%B3%CE%BB%CF%8E%CF%83%CF%83%CE%B1" TargetMode="External"/><Relationship Id="rId2" Type="http://schemas.openxmlformats.org/officeDocument/2006/relationships/hyperlink" Target="https://el.wikipedia.org/wiki/%CE%95%CF%80%CF%84%CE%B1%CE%BD%CE%B7%CF%83%CE%B9%CE%B1%CE%BA%CE%AE_%CF%83%CF%87%CE%BF%CE%BB%CE%AE_(%CE%BB%CE%BF%CE%B3%CE%BF%CF%84%CE%B5%CF%87%CE%BD%CE%AF%CE%B1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4%CE%B7%CE%BC%CE%BF%CF%84%CE%B9%CE%BA%CF%8C_%CF%84%CF%81%CE%B1%CE%B3%CE%BF%CF%8D%CE%B4%CE%B9" TargetMode="External"/><Relationship Id="rId5" Type="http://schemas.openxmlformats.org/officeDocument/2006/relationships/hyperlink" Target="https://el.wikipedia.org/wiki/%CE%9A%CF%81%CE%B7%CF%84%CE%B9%CE%BA%CE%AE_%CE%BB%CE%BF%CE%B3%CE%BF%CF%84%CE%B5%CF%87%CE%BD%CE%AF%CE%B1_%CF%84%CE%B7%CF%82_%CE%92%CE%B5%CE%BD%CE%B5%CF%84%CE%BF%CE%BA%CF%81%CE%B1%CF%84%CE%AF%CE%B1%CF%82" TargetMode="External"/><Relationship Id="rId4" Type="http://schemas.openxmlformats.org/officeDocument/2006/relationships/hyperlink" Target="https://el.wikipedia.org/wiki/%CE%8E%CE%BC%CE%BD%CE%BF%CF%82_%CE%B5%CE%B9%CF%82_%CF%84%CE%B7%CE%BD_%CE%95%CE%BB%CE%B5%CF%85%CE%B8%CE%B5%CF%81%CE%AF%CE%B1%CE%B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1%CE%BF%CE%BC%CE%B1%CE%BD%CF%84%CE%B9%CF%83%CE%BC%CF%8C%CF%82" TargetMode="External"/><Relationship Id="rId2" Type="http://schemas.openxmlformats.org/officeDocument/2006/relationships/hyperlink" Target="https://el.wikipedia.org/wiki/%CE%91%CF%81%CE%BA%CE%B1%CE%B4%CE%AF%CE%B1_(%CE%B1%CF%81%CE%BA%CE%B1%CE%B4%CE%B9%CE%BA%CF%8C_%CE%BB%CE%BF%CE%B3%CE%BF%CF%84%CE%B5%CF%87%CE%BD%CE%B9%CE%BA%CF%8C_%CF%8D%CF%86%CE%BF%CF%82)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l.wikipedia.org/wiki/1823" TargetMode="External"/><Relationship Id="rId4" Type="http://schemas.openxmlformats.org/officeDocument/2006/relationships/hyperlink" Target="https://el.wikipedia.org/wiki/%CE%8E%CE%BC%CE%BD%CE%BF%CF%82_%CE%B5%CE%B9%CF%82_%CF%84%CE%B7%CE%BD_%CE%95%CE%BB%CE%B5%CF%85%CE%B8%CE%B5%CF%81%CE%AF%CE%B1%CE%BD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1825" TargetMode="External"/><Relationship Id="rId3" Type="http://schemas.openxmlformats.org/officeDocument/2006/relationships/hyperlink" Target="https://el.wikipedia.org/wiki/1823" TargetMode="External"/><Relationship Id="rId7" Type="http://schemas.openxmlformats.org/officeDocument/2006/relationships/hyperlink" Target="https://el.wikipedia.org/wiki/%CE%95%CF%85%CF%81%CF%8E%CF%80%CE%B7" TargetMode="External"/><Relationship Id="rId2" Type="http://schemas.openxmlformats.org/officeDocument/2006/relationships/hyperlink" Target="https://el.wikipedia.org/wiki/%CE%8E%CE%BC%CE%BD%CE%BF%CF%82_%CE%B5%CE%B9%CF%82_%CF%84%CE%B7%CE%BD_%CE%95%CE%BB%CE%B5%CF%85%CE%B8%CE%B5%CF%81%CE%AF%CE%B1%CE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C%CE%B5%CF%83%CE%BF%CE%BB%CF%8C%CE%B3%CE%B3%CE%B9" TargetMode="External"/><Relationship Id="rId5" Type="http://schemas.openxmlformats.org/officeDocument/2006/relationships/hyperlink" Target="https://el.wikipedia.org/wiki/1824" TargetMode="External"/><Relationship Id="rId10" Type="http://schemas.openxmlformats.org/officeDocument/2006/relationships/hyperlink" Target="https://el.wikipedia.org/wiki/%CE%93%CE%B1%CE%BB%CE%BB%CE%B9%CE%BA%CE%AE_%CE%B3%CE%BB%CF%8E%CF%83%CF%83%CE%B1" TargetMode="External"/><Relationship Id="rId4" Type="http://schemas.openxmlformats.org/officeDocument/2006/relationships/hyperlink" Target="https://el.wikipedia.org/wiki/%CE%95%CE%BB%CE%BB%CE%B7%CE%BD%CE%B9%CE%BA%CE%AE_%CE%95%CF%80%CE%B1%CE%BD%CE%AC%CF%83%CF%84%CE%B1%CF%83%CE%B7_%CF%84%CE%BF%CF%85_1821" TargetMode="External"/><Relationship Id="rId9" Type="http://schemas.openxmlformats.org/officeDocument/2006/relationships/hyperlink" Target="https://el.wikipedia.org/wiki/%CE%A0%CE%B1%CF%81%CE%AF%CF%83%CE%B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oiostigiati.g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Anthem.mp3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857388"/>
          </a:xfrm>
        </p:spPr>
        <p:txBody>
          <a:bodyPr>
            <a:noAutofit/>
          </a:bodyPr>
          <a:lstStyle/>
          <a:p>
            <a:r>
              <a:rPr lang="el-GR" sz="2800" dirty="0" smtClean="0"/>
              <a:t>ΠΑΓΚΟΣΜΙΑ ΗΜΕΡΑ ΕΛΛΗΝΙΚΗΣ ΓΛΩΣΣΑΣ</a:t>
            </a:r>
            <a:br>
              <a:rPr lang="el-GR" sz="2800" dirty="0" smtClean="0"/>
            </a:br>
            <a:r>
              <a:rPr lang="el-GR" sz="2800" dirty="0" smtClean="0"/>
              <a:t>ΗΜΕΡΑ ΜΝΗΜΗΣ ΤΟΥ ΕΘΝΙΚΟΥ ΜΑΣ ΠΟΙΗΤΗ ΔΙΟΝΥΣΙΟΥ ΣΟΛΩΜΟΥ </a:t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571604" y="2786058"/>
            <a:ext cx="6357982" cy="3357586"/>
          </a:xfrm>
        </p:spPr>
        <p:txBody>
          <a:bodyPr>
            <a:normAutofit/>
          </a:bodyPr>
          <a:lstStyle/>
          <a:p>
            <a:pPr fontAlgn="base"/>
            <a:r>
              <a:rPr lang="el-GR" sz="2400" b="1" dirty="0" smtClean="0"/>
              <a:t>Η </a:t>
            </a:r>
            <a:r>
              <a:rPr lang="el-GR" sz="3200" b="1" dirty="0" smtClean="0"/>
              <a:t>9</a:t>
            </a:r>
            <a:r>
              <a:rPr lang="el-GR" sz="3200" b="1" baseline="30000" dirty="0" smtClean="0"/>
              <a:t>η</a:t>
            </a:r>
            <a:r>
              <a:rPr lang="el-GR" sz="2400" b="1" dirty="0" smtClean="0"/>
              <a:t> Φεβρουαρίου </a:t>
            </a:r>
            <a:r>
              <a:rPr lang="el-GR" sz="2400" b="1" dirty="0" smtClean="0"/>
              <a:t>έχει θεσπιστεί ως Παγκόσμια ημέρα Ελληνικής </a:t>
            </a:r>
            <a:r>
              <a:rPr lang="el-GR" sz="2400" b="1" dirty="0" smtClean="0"/>
              <a:t>Γλώσσας</a:t>
            </a:r>
            <a:r>
              <a:rPr lang="el-GR" sz="2400" b="1" dirty="0" smtClean="0"/>
              <a:t> </a:t>
            </a:r>
            <a:r>
              <a:rPr lang="el-GR" sz="2400" b="1" dirty="0" smtClean="0"/>
              <a:t>και  </a:t>
            </a:r>
            <a:r>
              <a:rPr lang="el-GR" sz="2400" b="1" dirty="0" smtClean="0"/>
              <a:t>ημέρα μνήμης του εθνικού μας </a:t>
            </a:r>
            <a:r>
              <a:rPr lang="el-GR" sz="2400" b="1" dirty="0" smtClean="0"/>
              <a:t>ποιητή </a:t>
            </a:r>
            <a:r>
              <a:rPr lang="el-GR" sz="2400" b="1" dirty="0" smtClean="0"/>
              <a:t>Διονυσίου Σολωμού, του Έλληνα που μας χάρισε τον  ύμνο «εις την </a:t>
            </a:r>
            <a:r>
              <a:rPr lang="el-GR" sz="2400" b="1" dirty="0" err="1" smtClean="0"/>
              <a:t>Ελευθερίαν</a:t>
            </a:r>
            <a:r>
              <a:rPr lang="el-GR" sz="2400" b="1" dirty="0" smtClean="0"/>
              <a:t>», τον Εθνικό μας Ύμνο.</a:t>
            </a:r>
          </a:p>
          <a:p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l-GR" sz="3200" dirty="0" smtClean="0"/>
              <a:t>Από την εποχή που μίλησε ο Όμηρος ως σήμερα, μιλούμε, ανασαίνουμε και τραγουδούμε την ίδια γλώσσα” γράφει ο Γεώργιος Σεφέρης, αποδίδοντας λιτά και παραστατικά τη </a:t>
            </a:r>
            <a:r>
              <a:rPr lang="el-GR" sz="3200" b="1" dirty="0" smtClean="0"/>
              <a:t>διαχρονικότητα</a:t>
            </a:r>
            <a:r>
              <a:rPr lang="el-GR" sz="3200" dirty="0" smtClean="0"/>
              <a:t>, τον συναισθηματικό πλούτο και τη στάση απέναντι στη ζωή και στην ουσία, όπως αντανακλώνται </a:t>
            </a:r>
            <a:r>
              <a:rPr lang="el-GR" sz="3200" dirty="0" smtClean="0"/>
              <a:t>στην</a:t>
            </a:r>
            <a:r>
              <a:rPr lang="en-US" sz="3200" dirty="0" smtClean="0"/>
              <a:t> </a:t>
            </a:r>
            <a:r>
              <a:rPr lang="el-GR" sz="2800" b="1" dirty="0" smtClean="0"/>
              <a:t>Ελληνική Γλώσσα</a:t>
            </a:r>
            <a:r>
              <a:rPr lang="en-US" sz="2800" b="1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857496"/>
            <a:ext cx="8186766" cy="3717040"/>
          </a:xfrm>
        </p:spPr>
        <p:txBody>
          <a:bodyPr>
            <a:normAutofit/>
          </a:bodyPr>
          <a:lstStyle/>
          <a:p>
            <a:r>
              <a:rPr lang="el-GR" dirty="0" smtClean="0"/>
              <a:t>Ο </a:t>
            </a:r>
            <a:r>
              <a:rPr lang="el-GR" b="1" dirty="0" smtClean="0"/>
              <a:t>Διονύσιος Σολωμός</a:t>
            </a:r>
            <a:r>
              <a:rPr lang="el-GR" dirty="0" smtClean="0"/>
              <a:t> (</a:t>
            </a:r>
            <a:r>
              <a:rPr lang="el-GR" dirty="0" smtClean="0">
                <a:hlinkClick r:id="rId2" tooltip="Ζάκυνθος"/>
              </a:rPr>
              <a:t>Ζάκυνθος</a:t>
            </a:r>
            <a:r>
              <a:rPr lang="el-GR" dirty="0" smtClean="0"/>
              <a:t>, 8 Απριλίου 1798 − </a:t>
            </a:r>
            <a:r>
              <a:rPr lang="el-GR" dirty="0" smtClean="0">
                <a:hlinkClick r:id="rId3" tooltip="Κέρκυρα"/>
              </a:rPr>
              <a:t>Κέρκυρα</a:t>
            </a:r>
            <a:r>
              <a:rPr lang="el-GR" dirty="0" smtClean="0"/>
              <a:t>, 9 Φεβρουαρίου 1857) ήταν </a:t>
            </a:r>
            <a:r>
              <a:rPr lang="el-GR" dirty="0" smtClean="0">
                <a:hlinkClick r:id="rId4" tooltip="Έλληνες"/>
              </a:rPr>
              <a:t>Έλληνας</a:t>
            </a:r>
            <a:r>
              <a:rPr lang="el-GR" dirty="0" smtClean="0"/>
              <a:t> </a:t>
            </a:r>
            <a:r>
              <a:rPr lang="el-GR" dirty="0" smtClean="0">
                <a:hlinkClick r:id="rId5" tooltip="Ποιητής"/>
              </a:rPr>
              <a:t>ποιητής</a:t>
            </a:r>
            <a:r>
              <a:rPr lang="el-GR" dirty="0" smtClean="0"/>
              <a:t>, ιδιαίτερα γνωστός για τη συγγραφή του ποιήματος «</a:t>
            </a:r>
            <a:r>
              <a:rPr lang="el-GR" dirty="0" smtClean="0">
                <a:hlinkClick r:id="rId6" tooltip="Ύμνος εις την Ελευθερίαν"/>
              </a:rPr>
              <a:t>Ύμνος εις την </a:t>
            </a:r>
            <a:r>
              <a:rPr lang="el-GR" dirty="0" err="1" smtClean="0">
                <a:hlinkClick r:id="rId6" tooltip="Ύμνος εις την Ελευθερίαν"/>
              </a:rPr>
              <a:t>Ελευθερίαν</a:t>
            </a:r>
            <a:r>
              <a:rPr lang="el-GR" dirty="0" smtClean="0"/>
              <a:t>», οι πρώτες δύο στροφές του οποίου έγιναν ο </a:t>
            </a:r>
            <a:r>
              <a:rPr lang="el-GR" dirty="0" smtClean="0">
                <a:hlinkClick r:id="rId7" tooltip="Εθνικός ύμνος"/>
              </a:rPr>
              <a:t>εθνικός </a:t>
            </a:r>
            <a:r>
              <a:rPr lang="el-GR" dirty="0" smtClean="0">
                <a:hlinkClick r:id="rId7" tooltip="Εθνικός ύμνος"/>
              </a:rPr>
              <a:t>ύμνος</a:t>
            </a:r>
            <a:r>
              <a:rPr lang="el-GR" dirty="0" smtClean="0"/>
              <a:t> της </a:t>
            </a:r>
            <a:r>
              <a:rPr lang="el-GR" dirty="0" smtClean="0">
                <a:hlinkClick r:id="rId8" tooltip="Ελλάδα"/>
              </a:rPr>
              <a:t>Ελλάδας</a:t>
            </a:r>
            <a:r>
              <a:rPr lang="el-GR" dirty="0" smtClean="0"/>
              <a:t> και ύστερα της </a:t>
            </a:r>
            <a:r>
              <a:rPr lang="el-GR" dirty="0" smtClean="0">
                <a:hlinkClick r:id="rId9" tooltip="Κύπρος"/>
              </a:rPr>
              <a:t>Κύπρου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43108" y="428604"/>
            <a:ext cx="4143404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Κεντρικό πρόσωπο της </a:t>
            </a:r>
            <a:r>
              <a:rPr lang="el-GR" dirty="0" smtClean="0">
                <a:hlinkClick r:id="rId2" tooltip="Επτανησιακή σχολή (λογοτεχνία)"/>
              </a:rPr>
              <a:t>Επτανησιακής σχολής</a:t>
            </a:r>
            <a:r>
              <a:rPr lang="el-GR" dirty="0" smtClean="0"/>
              <a:t>, ο Διονύσιος Σολωμός θεωρήθηκε και θεωρείται ο εθνικός ποιητής των </a:t>
            </a:r>
            <a:r>
              <a:rPr lang="el-GR" dirty="0" smtClean="0">
                <a:hlinkClick r:id="rId3" tooltip="Έλληνες"/>
              </a:rPr>
              <a:t>Ελλήνων</a:t>
            </a:r>
            <a:r>
              <a:rPr lang="el-GR" dirty="0" smtClean="0"/>
              <a:t>, όχι μόνο γιατί έγραψε τον </a:t>
            </a:r>
            <a:r>
              <a:rPr lang="el-GR" dirty="0" smtClean="0">
                <a:hlinkClick r:id="rId4" tooltip="Ύμνος εις την Ελευθερίαν"/>
              </a:rPr>
              <a:t>Εθνικό ύμνο της Ελλάδας και της Κύπρου</a:t>
            </a:r>
            <a:r>
              <a:rPr lang="el-GR" dirty="0" smtClean="0"/>
              <a:t>, αλλά και διότι αξιοποίησε την προγενέστερη ποιητική παράδοση (</a:t>
            </a:r>
            <a:r>
              <a:rPr lang="el-GR" dirty="0" smtClean="0">
                <a:hlinkClick r:id="rId5" tooltip="Κρητική λογοτεχνία της Βενετοκρατίας"/>
              </a:rPr>
              <a:t>κρητική λογοτεχνία</a:t>
            </a:r>
            <a:r>
              <a:rPr lang="el-GR" dirty="0" smtClean="0"/>
              <a:t>, </a:t>
            </a:r>
            <a:r>
              <a:rPr lang="el-GR" dirty="0" smtClean="0">
                <a:hlinkClick r:id="rId6" tooltip="Δημοτικό τραγούδι"/>
              </a:rPr>
              <a:t>δημοτικό τραγούδι</a:t>
            </a:r>
            <a:r>
              <a:rPr lang="el-GR" dirty="0" smtClean="0"/>
              <a:t>) και ήταν ο πρώτος που καλλιέργησε συστηματικά τη </a:t>
            </a:r>
            <a:r>
              <a:rPr lang="el-GR" dirty="0" smtClean="0">
                <a:hlinkClick r:id="rId7" tooltip="Δημοτική γλώσσα"/>
              </a:rPr>
              <a:t>δημοτική γλώσσα</a:t>
            </a:r>
            <a:r>
              <a:rPr lang="el-GR" dirty="0" smtClean="0"/>
              <a:t> και άνοιξε το δρόμο για τη χρησιμοποίησή της στη </a:t>
            </a:r>
            <a:r>
              <a:rPr lang="el-GR" dirty="0" smtClean="0">
                <a:hlinkClick r:id="rId8" tooltip="Λογοτεχνία"/>
              </a:rPr>
              <a:t>λογοτεχνία</a:t>
            </a:r>
            <a:r>
              <a:rPr lang="el-GR" dirty="0" smtClean="0"/>
              <a:t>, αλλάζοντας ακόμη περισσότερο τη στάθμη της.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142976" y="928670"/>
            <a:ext cx="6643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Τα πρώτα ποιήματα του Σολωμού, αυτά της Ζακυνθινής περιόδου, ήταν κυρίως σύντομα στιχουργήματα στα πρότυπα των ιταλικών ποιημάτων, στο κλίμα του </a:t>
            </a:r>
            <a:r>
              <a:rPr lang="el-GR" sz="2800" dirty="0" err="1" smtClean="0">
                <a:hlinkClick r:id="rId2" tooltip="Αρκαδία (αρκαδικό λογοτεχνικό ύφος)"/>
              </a:rPr>
              <a:t>αρκαδισμού</a:t>
            </a:r>
            <a:r>
              <a:rPr lang="el-GR" sz="2800" dirty="0" smtClean="0"/>
              <a:t> (για παράδειγμα </a:t>
            </a:r>
            <a:r>
              <a:rPr lang="el-GR" sz="2800" i="1" dirty="0" smtClean="0"/>
              <a:t>Ο θάνατος του βοσκού</a:t>
            </a:r>
            <a:r>
              <a:rPr lang="el-GR" sz="2800" dirty="0" smtClean="0"/>
              <a:t>, </a:t>
            </a:r>
            <a:r>
              <a:rPr lang="el-GR" sz="2800" i="1" dirty="0" err="1" smtClean="0"/>
              <a:t>Ευρυκόμη</a:t>
            </a:r>
            <a:r>
              <a:rPr lang="el-GR" sz="2800" dirty="0" smtClean="0"/>
              <a:t>), αλλά και του πρώιμου </a:t>
            </a:r>
            <a:r>
              <a:rPr lang="el-GR" sz="2800" dirty="0" smtClean="0">
                <a:hlinkClick r:id="rId3" tooltip="Ρομαντισμός"/>
              </a:rPr>
              <a:t>ρομαντισμού</a:t>
            </a:r>
            <a:r>
              <a:rPr lang="el-GR" sz="2800" dirty="0" smtClean="0"/>
              <a:t> (</a:t>
            </a:r>
            <a:r>
              <a:rPr lang="el-GR" sz="2800" i="1" dirty="0" smtClean="0"/>
              <a:t>Τρελή μάνα</a:t>
            </a:r>
            <a:r>
              <a:rPr lang="el-GR" sz="2800" dirty="0" smtClean="0"/>
              <a:t>). Πρώτος σημαντικός σταθμός είναι ο </a:t>
            </a:r>
            <a:r>
              <a:rPr lang="el-GR" sz="2800" i="1" dirty="0" smtClean="0">
                <a:hlinkClick r:id="rId4" tooltip="Ύμνος εις την Ελευθερίαν"/>
              </a:rPr>
              <a:t>Ύμνος εις την </a:t>
            </a:r>
            <a:r>
              <a:rPr lang="el-GR" sz="2800" i="1" dirty="0" err="1" smtClean="0">
                <a:hlinkClick r:id="rId4" tooltip="Ύμνος εις την Ελευθερίαν"/>
              </a:rPr>
              <a:t>Ελευθερίαν</a:t>
            </a:r>
            <a:r>
              <a:rPr lang="el-GR" sz="2800" dirty="0" smtClean="0"/>
              <a:t> (</a:t>
            </a:r>
            <a:r>
              <a:rPr lang="el-GR" sz="2800" dirty="0" smtClean="0">
                <a:hlinkClick r:id="rId5" tooltip="1823"/>
              </a:rPr>
              <a:t>1823</a:t>
            </a:r>
            <a:r>
              <a:rPr lang="el-GR" sz="2800" dirty="0" smtClean="0"/>
              <a:t>), χάρη στον οποίο καθιερώθηκε ως εθνικός ποιητής και απέκτησε τη φήμη που απολάμβανε ως το θάνατό του.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 πρώτος σημαντικός σταθμός στην ελληνόγλωσση δημιουργία του Σολωμού ήταν ο </a:t>
            </a:r>
            <a:r>
              <a:rPr lang="el-GR" i="1" dirty="0" smtClean="0">
                <a:hlinkClick r:id="rId2" tooltip="Ύμνος εις την Ελευθερίαν"/>
              </a:rPr>
              <a:t>Ύμνος εις την </a:t>
            </a:r>
            <a:r>
              <a:rPr lang="el-GR" i="1" dirty="0" err="1" smtClean="0">
                <a:hlinkClick r:id="rId2" tooltip="Ύμνος εις την Ελευθερίαν"/>
              </a:rPr>
              <a:t>Ελευθερίαν</a:t>
            </a:r>
            <a:r>
              <a:rPr lang="el-GR" dirty="0" smtClean="0"/>
              <a:t>, που ολοκληρώθηκε τον Μάιο του </a:t>
            </a:r>
            <a:r>
              <a:rPr lang="el-GR" dirty="0" smtClean="0">
                <a:hlinkClick r:id="rId3" tooltip="1823"/>
              </a:rPr>
              <a:t>1823</a:t>
            </a:r>
            <a:r>
              <a:rPr lang="el-GR" dirty="0" smtClean="0"/>
              <a:t>, ποίημα εμπνευσμένο από την </a:t>
            </a:r>
            <a:r>
              <a:rPr lang="el-GR" dirty="0" smtClean="0">
                <a:hlinkClick r:id="rId4" tooltip="Ελληνική Επανάσταση του 1821"/>
              </a:rPr>
              <a:t>Ελληνική Επανάσταση του 1821</a:t>
            </a:r>
            <a:r>
              <a:rPr lang="el-GR" dirty="0" smtClean="0"/>
              <a:t>. Το ποίημα δημοσιεύθηκε και στην Ελλάδα (το </a:t>
            </a:r>
            <a:r>
              <a:rPr lang="el-GR" dirty="0" smtClean="0">
                <a:hlinkClick r:id="rId5" tooltip="1824"/>
              </a:rPr>
              <a:t>1824</a:t>
            </a:r>
            <a:r>
              <a:rPr lang="el-GR" dirty="0" smtClean="0"/>
              <a:t> στο πολιορκούμενο </a:t>
            </a:r>
            <a:r>
              <a:rPr lang="el-GR" dirty="0" smtClean="0">
                <a:hlinkClick r:id="rId6" tooltip="Μεσολόγγι"/>
              </a:rPr>
              <a:t>Μεσολόγγι</a:t>
            </a:r>
            <a:r>
              <a:rPr lang="el-GR" dirty="0" smtClean="0"/>
              <a:t>) και στην </a:t>
            </a:r>
            <a:r>
              <a:rPr lang="el-GR" dirty="0" smtClean="0">
                <a:hlinkClick r:id="rId7" tooltip="Ευρώπη"/>
              </a:rPr>
              <a:t>Ευρώπη</a:t>
            </a:r>
            <a:r>
              <a:rPr lang="el-GR" dirty="0" smtClean="0"/>
              <a:t> (</a:t>
            </a:r>
            <a:r>
              <a:rPr lang="el-GR" u="sng" dirty="0" smtClean="0">
                <a:hlinkClick r:id="rId8"/>
              </a:rPr>
              <a:t>1825</a:t>
            </a:r>
            <a:r>
              <a:rPr lang="el-GR" dirty="0" smtClean="0"/>
              <a:t> στο </a:t>
            </a:r>
            <a:r>
              <a:rPr lang="el-GR" dirty="0" smtClean="0">
                <a:hlinkClick r:id="rId9" tooltip="Παρίσι"/>
              </a:rPr>
              <a:t>Παρίσι</a:t>
            </a:r>
            <a:r>
              <a:rPr lang="el-GR" dirty="0" smtClean="0"/>
              <a:t>, σε </a:t>
            </a:r>
            <a:r>
              <a:rPr lang="el-GR" dirty="0" smtClean="0">
                <a:hlinkClick r:id="rId10" tooltip="Γαλλική γλώσσα"/>
              </a:rPr>
              <a:t>γαλλική</a:t>
            </a:r>
            <a:r>
              <a:rPr lang="el-GR" dirty="0" smtClean="0"/>
              <a:t> μετάφραση, αργότερα και σε άλλες γλώσσες) και η φήμη του ποιητή εξαπλώθηκε πέρα από τα στενά όρια του νησιού του. Σε αυτό το έργο εξ άλλου οφείλεται και η εκτίμηση που απολάμβανε ο Σολωμός μέχρι τον θάνατό </a:t>
            </a:r>
            <a:r>
              <a:rPr lang="el-GR" dirty="0" smtClean="0"/>
              <a:t>του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357290" y="1443841"/>
            <a:ext cx="67151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Ο εθνικός μας ύμνος αποτελεί τμήμα του ποιήματος που έγραψε ο </a:t>
            </a:r>
            <a:r>
              <a:rPr lang="el-GR" sz="2400" b="1" dirty="0" smtClean="0"/>
              <a:t>Διονύσιος Σολωμός</a:t>
            </a:r>
            <a:r>
              <a:rPr lang="el-GR" sz="2400" dirty="0" smtClean="0"/>
              <a:t> στη Ζάκυνθο το 1823 με τίτλο </a:t>
            </a:r>
            <a:r>
              <a:rPr lang="el-GR" sz="2400" b="1" dirty="0" smtClean="0"/>
              <a:t>Ύμνος εις την </a:t>
            </a:r>
            <a:r>
              <a:rPr lang="el-GR" sz="2400" b="1" dirty="0" err="1" smtClean="0"/>
              <a:t>Ελευθερίαν</a:t>
            </a:r>
            <a:r>
              <a:rPr lang="el-GR" sz="2400" dirty="0" smtClean="0"/>
              <a:t> και μελοποίησε ο </a:t>
            </a:r>
            <a:r>
              <a:rPr lang="el-GR" sz="2400" b="1" dirty="0" smtClean="0"/>
              <a:t>Νικόλαος </a:t>
            </a:r>
            <a:r>
              <a:rPr lang="el-GR" sz="2400" b="1" dirty="0" err="1" smtClean="0"/>
              <a:t>Μάντζαρος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Ολόκληρο το ποίημα του Σολωμού αποτελείται από 158 τετράστιχες στροφές (ή 632 στίχους). Όμως από αυτές μόνο οι πρώτες 24 καθιερώθηκαν ως εθνικός ύμνος της χώρας μας το 1865</a:t>
            </a:r>
            <a:r>
              <a:rPr lang="el-GR" sz="2400" dirty="0" smtClean="0">
                <a:hlinkClick r:id="rId2"/>
              </a:rPr>
              <a:t>.</a:t>
            </a:r>
            <a:r>
              <a:rPr lang="el-GR" sz="2400" dirty="0" smtClean="0"/>
              <a:t> Τελικά επικράτησαν οι πρώτες δύο και είναι αυτές που ανακρούονται και συνοδεύουν την έπαρση και την υποστολή της σημαίας και </a:t>
            </a:r>
            <a:r>
              <a:rPr lang="el-GR" sz="2400" dirty="0" err="1" smtClean="0"/>
              <a:t>ψάλλονται</a:t>
            </a:r>
            <a:r>
              <a:rPr lang="el-GR" sz="2400" dirty="0" smtClean="0"/>
              <a:t> σε επίσημες στιγμές και </a:t>
            </a:r>
            <a:r>
              <a:rPr lang="el-GR" sz="2400" dirty="0" smtClean="0"/>
              <a:t>τελετές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Ύμνος εις την </a:t>
            </a:r>
            <a:r>
              <a:rPr lang="el-GR" dirty="0" err="1" smtClean="0"/>
              <a:t>Ελευθερίαν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Σὲ</a:t>
            </a:r>
            <a:r>
              <a:rPr lang="el-GR" dirty="0" smtClean="0"/>
              <a:t> γνωρίζω </a:t>
            </a:r>
            <a:r>
              <a:rPr lang="el-GR" dirty="0" err="1" smtClean="0"/>
              <a:t>ἀπὸ</a:t>
            </a:r>
            <a:r>
              <a:rPr lang="el-GR" dirty="0" smtClean="0"/>
              <a:t>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κόψι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 smtClean="0"/>
              <a:t>σπαθιοῦ</a:t>
            </a:r>
            <a:r>
              <a:rPr lang="el-GR" dirty="0" smtClean="0"/>
              <a:t> </a:t>
            </a:r>
            <a:r>
              <a:rPr lang="el-GR" dirty="0" err="1" smtClean="0"/>
              <a:t>τὴν</a:t>
            </a:r>
            <a:r>
              <a:rPr lang="el-GR" dirty="0" smtClean="0"/>
              <a:t> τρομερή,</a:t>
            </a:r>
            <a:br>
              <a:rPr lang="el-GR" dirty="0" smtClean="0"/>
            </a:br>
            <a:r>
              <a:rPr lang="el-GR" dirty="0" err="1" smtClean="0"/>
              <a:t>σὲ</a:t>
            </a:r>
            <a:r>
              <a:rPr lang="el-GR" dirty="0" smtClean="0"/>
              <a:t> γνωρίζω </a:t>
            </a:r>
            <a:r>
              <a:rPr lang="el-GR" dirty="0" err="1" smtClean="0"/>
              <a:t>ἀπὸ</a:t>
            </a:r>
            <a:r>
              <a:rPr lang="el-GR" dirty="0" smtClean="0"/>
              <a:t>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ὄψι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ποὺ</a:t>
            </a:r>
            <a:r>
              <a:rPr lang="el-GR" dirty="0" smtClean="0"/>
              <a:t> </a:t>
            </a:r>
            <a:r>
              <a:rPr lang="el-GR" dirty="0" err="1" smtClean="0"/>
              <a:t>μὲ</a:t>
            </a:r>
            <a:r>
              <a:rPr lang="el-GR" dirty="0" smtClean="0"/>
              <a:t> </a:t>
            </a:r>
            <a:r>
              <a:rPr lang="el-GR" dirty="0" err="1" smtClean="0"/>
              <a:t>βιά</a:t>
            </a:r>
            <a:r>
              <a:rPr lang="el-GR" dirty="0" smtClean="0"/>
              <a:t> μετράει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γῆ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Ἀπ</a:t>
            </a:r>
            <a:r>
              <a:rPr lang="el-GR" dirty="0" smtClean="0"/>
              <a:t>’ </a:t>
            </a:r>
            <a:r>
              <a:rPr lang="el-GR" dirty="0" err="1" smtClean="0"/>
              <a:t>τὰ</a:t>
            </a:r>
            <a:r>
              <a:rPr lang="el-GR" dirty="0" smtClean="0"/>
              <a:t> κόκαλα βγαλμένη</a:t>
            </a:r>
            <a:br>
              <a:rPr lang="el-GR" dirty="0" smtClean="0"/>
            </a:b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Ἑλλήνων</a:t>
            </a:r>
            <a:r>
              <a:rPr lang="el-GR" dirty="0" smtClean="0"/>
              <a:t> </a:t>
            </a:r>
            <a:r>
              <a:rPr lang="el-GR" dirty="0" err="1" smtClean="0"/>
              <a:t>τὰ</a:t>
            </a:r>
            <a:r>
              <a:rPr lang="el-GR" dirty="0" smtClean="0"/>
              <a:t> </a:t>
            </a:r>
            <a:r>
              <a:rPr lang="el-GR" dirty="0" err="1" smtClean="0"/>
              <a:t>ἱερά</a:t>
            </a:r>
            <a:r>
              <a:rPr lang="el-GR" dirty="0" smtClean="0"/>
              <a:t>,</a:t>
            </a:r>
            <a:br>
              <a:rPr lang="el-GR" dirty="0" smtClean="0"/>
            </a:b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σὰν</a:t>
            </a:r>
            <a:r>
              <a:rPr lang="el-GR" dirty="0" smtClean="0"/>
              <a:t> </a:t>
            </a:r>
            <a:r>
              <a:rPr lang="el-GR" dirty="0" err="1" smtClean="0"/>
              <a:t>πρῶτα</a:t>
            </a:r>
            <a:r>
              <a:rPr lang="el-GR" dirty="0" smtClean="0"/>
              <a:t> </a:t>
            </a:r>
            <a:r>
              <a:rPr lang="el-GR" dirty="0" err="1" smtClean="0"/>
              <a:t>ἀνδρειωμένη</a:t>
            </a:r>
            <a:r>
              <a:rPr lang="el-GR" dirty="0" smtClean="0"/>
              <a:t>,</a:t>
            </a:r>
            <a:br>
              <a:rPr lang="el-GR" dirty="0" smtClean="0"/>
            </a:br>
            <a:r>
              <a:rPr lang="el-GR" dirty="0" err="1" smtClean="0"/>
              <a:t>χαῖρε</a:t>
            </a:r>
            <a:r>
              <a:rPr lang="el-GR" dirty="0" smtClean="0"/>
              <a:t>, ὦ </a:t>
            </a:r>
            <a:r>
              <a:rPr lang="el-GR" dirty="0" err="1" smtClean="0"/>
              <a:t>χαῖρε</a:t>
            </a:r>
            <a:r>
              <a:rPr lang="el-GR" dirty="0" smtClean="0"/>
              <a:t>, </a:t>
            </a:r>
            <a:r>
              <a:rPr lang="el-GR" dirty="0" err="1" smtClean="0"/>
              <a:t>Ἐλευθεριά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643050"/>
            <a:ext cx="3071834" cy="3571900"/>
          </a:xfrm>
          <a:prstGeom prst="rect">
            <a:avLst/>
          </a:prstGeom>
        </p:spPr>
      </p:pic>
      <p:pic>
        <p:nvPicPr>
          <p:cNvPr id="5" name="Anthe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15272" y="5214950"/>
            <a:ext cx="357190" cy="285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99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147</TotalTime>
  <Words>119</Words>
  <PresentationFormat>Προβολή στην οθόνη (4:3)</PresentationFormat>
  <Paragraphs>12</Paragraphs>
  <Slides>8</Slides>
  <Notes>0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Ροή</vt:lpstr>
      <vt:lpstr>ΠΑΓΚΟΣΜΙΑ ΗΜΕΡΑ ΕΛΛΗΝΙΚΗΣ ΓΛΩΣΣΑΣ ΗΜΕΡΑ ΜΝΗΜΗΣ ΤΟΥ ΕΘΝΙΚΟΥ ΜΑΣ ΠΟΙΗΤΗ ΔΙΟΝΥΣΙΟΥ ΣΟΛΩΜΟΥ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Ύμνος εις την Ελευθερίαν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ΠΑΓΚΟΣΜΙΑ ΗΜΕΡΑ ΕΛΛΗΝΙΚΗΣ ΓΛΩΣΣΑΣ ΗΜΕΡΑ ΜΝΗΜΗΣ ΤΟΥ ΕΘΝΙΚΟΥ ΜΑΣ ΠΟΙΗΤΗ ΔΙΟΝΥΣΙΟΥ ΣΟΛΩΜΟΥ  </dc:title>
  <dc:creator>User</dc:creator>
  <cp:lastModifiedBy>User</cp:lastModifiedBy>
  <cp:revision>20</cp:revision>
  <dcterms:created xsi:type="dcterms:W3CDTF">2024-02-11T17:54:07Z</dcterms:created>
  <dcterms:modified xsi:type="dcterms:W3CDTF">2024-02-11T20:27:19Z</dcterms:modified>
</cp:coreProperties>
</file>